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tiff" ContentType="image/tif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4" r:id="rId4"/>
  </p:sldMasterIdLst>
  <p:notesMasterIdLst>
    <p:notesMasterId r:id="rId8"/>
  </p:notesMasterIdLst>
  <p:sldIdLst>
    <p:sldId id="285" r:id="rId5"/>
    <p:sldId id="256" r:id="rId6"/>
    <p:sldId id="277" r:id="rId7"/>
    <p:sldId id="279" r:id="rId9"/>
    <p:sldId id="258" r:id="rId10"/>
    <p:sldId id="257" r:id="rId11"/>
    <p:sldId id="288" r:id="rId12"/>
    <p:sldId id="290" r:id="rId13"/>
    <p:sldId id="289" r:id="rId14"/>
    <p:sldId id="270" r:id="rId15"/>
    <p:sldId id="271" r:id="rId16"/>
    <p:sldId id="263" r:id="rId17"/>
    <p:sldId id="264" r:id="rId18"/>
    <p:sldId id="261" r:id="rId19"/>
    <p:sldId id="262" r:id="rId20"/>
    <p:sldId id="265" r:id="rId21"/>
    <p:sldId id="266" r:id="rId22"/>
    <p:sldId id="284" r:id="rId23"/>
    <p:sldId id="275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714"/>
    <a:srgbClr val="00A1FF"/>
    <a:srgbClr val="07697D"/>
    <a:srgbClr val="F1F1F1"/>
    <a:srgbClr val="E9E9E9"/>
    <a:srgbClr val="EEEEEE"/>
    <a:srgbClr val="E55C4E"/>
    <a:srgbClr val="FFCC11"/>
    <a:srgbClr val="FFDB69"/>
    <a:srgbClr val="E594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22"/>
    <p:restoredTop sz="94454"/>
  </p:normalViewPr>
  <p:slideViewPr>
    <p:cSldViewPr snapToGrid="0" snapToObjects="1">
      <p:cViewPr varScale="1">
        <p:scale>
          <a:sx n="49" d="100"/>
          <a:sy n="49" d="100"/>
        </p:scale>
        <p:origin x="4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3213"/>
          <c:y val="0.213213"/>
          <c:w val="0.573573"/>
          <c:h val="0.561073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区域 1</c:v>
                </c:pt>
              </c:strCache>
            </c:strRef>
          </c:tx>
          <c:spPr>
            <a:blipFill rotWithShape="1">
              <a:blip xmlns:r="http://schemas.openxmlformats.org/officeDocument/2006/relationships"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25400" dir="5400000" algn="tl">
                <a:srgbClr val="000000">
                  <a:alpha val="50000"/>
                </a:srgbClr>
              </a:outerShdw>
            </a:effectLst>
          </c:spPr>
          <c:explosion val="0"/>
          <c:dLbls>
            <c:dLbl>
              <c:idx val="0"/>
              <c:layout/>
              <c:numFmt formatCode="#,##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3800" b="0" i="0" u="none" strike="noStrike" kern="1200" baseline="0">
                      <a:solidFill>
                        <a:srgbClr val="FFFFFF"/>
                      </a:solidFill>
                      <a:latin typeface="Helvetica Light"/>
                      <a:ea typeface="+mn-ea"/>
                      <a:cs typeface="+mn-cs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3800" b="0" i="0" u="none" strike="noStrike" kern="1200" baseline="0">
                    <a:solidFill>
                      <a:srgbClr val="FFFFFF"/>
                    </a:solidFill>
                    <a:latin typeface="Helvetica Ligh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rgbClr val="FFFFFF"/>
                      </a:solidFill>
                      <a:prstDash val="solid"/>
                      <a:miter lim="400000"/>
                    </a:ln>
                    <a:effectLst/>
                  </c:spPr>
                </c15:leaderLines>
              </c:ext>
            </c:extLst>
          </c:dLbls>
          <c:cat>
            <c:strRef>
              <c:f>Sheet1!$B$1:$B$1</c:f>
              <c:strCache>
                <c:ptCount val="1"/>
                <c:pt idx="0">
                  <c:v>四月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3789"/>
          <c:y val="0.213789"/>
          <c:w val="0.572423"/>
          <c:h val="0.559923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区域 1</c:v>
                </c:pt>
              </c:strCache>
            </c:strRef>
          </c:tx>
          <c:spPr>
            <a:blipFill rotWithShape="1">
              <a:blip xmlns:r="http://schemas.openxmlformats.org/officeDocument/2006/relationships"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25400" dir="5400000" algn="tl">
                <a:srgbClr val="000000">
                  <a:alpha val="50000"/>
                </a:srgbClr>
              </a:outerShdw>
            </a:effectLst>
          </c:spPr>
          <c:explosion val="0"/>
          <c:dPt>
            <c:idx val="1"/>
            <c:bubble3D val="0"/>
            <c:spPr>
              <a:blipFill rotWithShape="1">
                <a:blip xmlns:r="http://schemas.openxmlformats.org/officeDocument/2006/relationships"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50800" dist="25400" dir="5400000" algn="tl">
                  <a:srgbClr val="000000">
                    <a:alpha val="50000"/>
                  </a:srgbClr>
                </a:outerShdw>
              </a:effectLst>
            </c:spPr>
          </c:dPt>
          <c:dLbls>
            <c:dLbl>
              <c:idx val="0"/>
              <c:layout/>
              <c:numFmt formatCode="#,##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3800" b="0" i="0" u="none" strike="noStrike" kern="1200" baseline="0">
                      <a:solidFill>
                        <a:srgbClr val="FFFFFF"/>
                      </a:solidFill>
                      <a:latin typeface="Helvetica Light"/>
                      <a:ea typeface="+mn-ea"/>
                      <a:cs typeface="+mn-cs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#,##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3800" b="0" i="0" u="none" strike="noStrike" kern="1200" baseline="0">
                      <a:solidFill>
                        <a:srgbClr val="FFFFFF"/>
                      </a:solidFill>
                      <a:latin typeface="Helvetica Light"/>
                      <a:ea typeface="+mn-ea"/>
                      <a:cs typeface="+mn-cs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3800" b="0" i="0" u="none" strike="noStrike" kern="1200" baseline="0">
                    <a:solidFill>
                      <a:srgbClr val="FFFFFF"/>
                    </a:solidFill>
                    <a:latin typeface="Helvetica Ligh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rgbClr val="FFFFFF"/>
                      </a:solidFill>
                      <a:prstDash val="solid"/>
                      <a:miter lim="400000"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未命名 1</c:v>
                </c:pt>
                <c:pt idx="1">
                  <c:v>四月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176"/>
          <c:y val="0.17176"/>
          <c:w val="0.65648"/>
          <c:h val="0.64398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区域 1</c:v>
                </c:pt>
              </c:strCache>
            </c:strRef>
          </c:tx>
          <c:spPr>
            <a:blipFill rotWithShape="1">
              <a:blip xmlns:r="http://schemas.openxmlformats.org/officeDocument/2006/relationships"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25400" dir="5400000" algn="tl">
                <a:srgbClr val="000000">
                  <a:alpha val="50000"/>
                </a:srgbClr>
              </a:outerShdw>
            </a:effectLst>
          </c:spPr>
          <c:explosion val="0"/>
          <c:dPt>
            <c:idx val="1"/>
            <c:bubble3D val="0"/>
            <c:spPr>
              <a:blipFill rotWithShape="1">
                <a:blip xmlns:r="http://schemas.openxmlformats.org/officeDocument/2006/relationships"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50800" dist="25400" dir="5400000" algn="tl">
                  <a:srgbClr val="000000">
                    <a:alpha val="50000"/>
                  </a:srgbClr>
                </a:outerShdw>
              </a:effectLst>
            </c:spPr>
          </c:dPt>
          <c:dLbls>
            <c:dLbl>
              <c:idx val="0"/>
              <c:layout/>
              <c:numFmt formatCode="#,##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3800" b="0" i="0" u="none" strike="noStrike" kern="1200" baseline="0">
                      <a:solidFill>
                        <a:srgbClr val="FFFFFF"/>
                      </a:solidFill>
                      <a:latin typeface="Helvetica Light"/>
                      <a:ea typeface="+mn-ea"/>
                      <a:cs typeface="+mn-cs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#,##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3800" b="0" i="0" u="none" strike="noStrike" kern="1200" baseline="0">
                      <a:solidFill>
                        <a:srgbClr val="FFFFFF"/>
                      </a:solidFill>
                      <a:latin typeface="Helvetica Light"/>
                      <a:ea typeface="+mn-ea"/>
                      <a:cs typeface="+mn-cs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3800" b="0" i="0" u="none" strike="noStrike" kern="1200" baseline="0">
                    <a:solidFill>
                      <a:srgbClr val="FFFFFF"/>
                    </a:solidFill>
                    <a:latin typeface="Helvetica Ligh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rgbClr val="FFFFFF"/>
                      </a:solidFill>
                      <a:prstDash val="solid"/>
                      <a:miter lim="400000"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未命名 3</c:v>
                </c:pt>
                <c:pt idx="1">
                  <c:v>四月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3321"/>
          <c:y val="0.183321"/>
          <c:w val="0.633359"/>
          <c:h val="0.620859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区域 1</c:v>
                </c:pt>
              </c:strCache>
            </c:strRef>
          </c:tx>
          <c:spPr>
            <a:blipFill rotWithShape="1">
              <a:blip xmlns:r="http://schemas.openxmlformats.org/officeDocument/2006/relationships"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25400" dir="5400000" algn="tl">
                <a:srgbClr val="000000">
                  <a:alpha val="50000"/>
                </a:srgbClr>
              </a:outerShdw>
            </a:effectLst>
          </c:spPr>
          <c:explosion val="0"/>
          <c:dPt>
            <c:idx val="1"/>
            <c:bubble3D val="0"/>
            <c:spPr>
              <a:blipFill rotWithShape="1">
                <a:blip xmlns:r="http://schemas.openxmlformats.org/officeDocument/2006/relationships"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50800" dist="25400" dir="5400000" algn="tl">
                  <a:srgbClr val="000000">
                    <a:alpha val="50000"/>
                  </a:srgbClr>
                </a:outerShdw>
              </a:effectLst>
            </c:spPr>
          </c:dPt>
          <c:dLbls>
            <c:dLbl>
              <c:idx val="0"/>
              <c:layout/>
              <c:numFmt formatCode="#,##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3800" b="0" i="0" u="none" strike="noStrike" kern="1200" baseline="0">
                      <a:solidFill>
                        <a:srgbClr val="FFFFFF"/>
                      </a:solidFill>
                      <a:latin typeface="Helvetica Light"/>
                      <a:ea typeface="+mn-ea"/>
                      <a:cs typeface="+mn-cs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#,##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3800" b="0" i="0" u="none" strike="noStrike" kern="1200" baseline="0">
                      <a:solidFill>
                        <a:srgbClr val="FFFFFF"/>
                      </a:solidFill>
                      <a:latin typeface="Helvetica Light"/>
                      <a:ea typeface="+mn-ea"/>
                      <a:cs typeface="+mn-cs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3800" b="0" i="0" u="none" strike="noStrike" kern="1200" baseline="0">
                    <a:solidFill>
                      <a:srgbClr val="FFFFFF"/>
                    </a:solidFill>
                    <a:latin typeface="Helvetica Ligh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6350" cap="flat" cmpd="sng" algn="ctr">
                      <a:solidFill>
                        <a:srgbClr val="FFFFFF"/>
                      </a:solidFill>
                      <a:prstDash val="solid"/>
                      <a:miter lim="400000"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未命名 3</c:v>
                </c:pt>
                <c:pt idx="1">
                  <c:v>四月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82</c:v>
                </c:pt>
                <c:pt idx="1">
                  <c:v>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media/>
</file>

<file path=ppt/media/image1.pn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f>
</file>

<file path=ppt/media/image20.jpeg>
</file>

<file path=ppt/media/image21.png>
</file>

<file path=ppt/media/image22.png>
</file>

<file path=ppt/media/image3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hape 95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957" name="Shape 9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所以你必须要学会整合资料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Shape 127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271" name="Shape 12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3048000" y="2244725"/>
            <a:ext cx="18288000" cy="4775202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048000" y="7204075"/>
            <a:ext cx="18288000" cy="3311526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4800"/>
            </a:lvl1pPr>
            <a:lvl2pPr marL="0" indent="914400" algn="ctr">
              <a:buSzTx/>
              <a:buFontTx/>
              <a:buNone/>
              <a:defRPr sz="4800"/>
            </a:lvl2pPr>
            <a:lvl3pPr marL="0" indent="1828800" algn="ctr">
              <a:buSzTx/>
              <a:buFontTx/>
              <a:buNone/>
              <a:defRPr sz="4800"/>
            </a:lvl3pPr>
            <a:lvl4pPr marL="0" indent="2743200" algn="ctr">
              <a:buSzTx/>
              <a:buFontTx/>
              <a:buNone/>
              <a:defRPr sz="4800"/>
            </a:lvl4pPr>
            <a:lvl5pPr marL="0" indent="3657600" algn="ctr">
              <a:buSzTx/>
              <a:buFontTx/>
              <a:buNone/>
              <a:defRPr sz="4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663700" y="3419477"/>
            <a:ext cx="21031200" cy="5705474"/>
          </a:xfrm>
          <a:prstGeom prst="rect">
            <a:avLst/>
          </a:prstGeom>
        </p:spPr>
        <p:txBody>
          <a:bodyPr anchor="b"/>
          <a:lstStyle>
            <a:lvl1pPr>
              <a:defRPr sz="120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663700" y="9178924"/>
            <a:ext cx="21031200" cy="3000376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4800">
                <a:solidFill>
                  <a:srgbClr val="888888"/>
                </a:solidFill>
              </a:defRPr>
            </a:lvl1pPr>
            <a:lvl2pPr marL="0" indent="914400">
              <a:buSzTx/>
              <a:buFontTx/>
              <a:buNone/>
              <a:defRPr sz="4800">
                <a:solidFill>
                  <a:srgbClr val="888888"/>
                </a:solidFill>
              </a:defRPr>
            </a:lvl2pPr>
            <a:lvl3pPr marL="0" indent="1828800">
              <a:buSzTx/>
              <a:buFontTx/>
              <a:buNone/>
              <a:defRPr sz="4800">
                <a:solidFill>
                  <a:srgbClr val="888888"/>
                </a:solidFill>
              </a:defRPr>
            </a:lvl3pPr>
            <a:lvl4pPr marL="0" indent="2743200">
              <a:buSzTx/>
              <a:buFontTx/>
              <a:buNone/>
              <a:defRPr sz="4800">
                <a:solidFill>
                  <a:srgbClr val="888888"/>
                </a:solidFill>
              </a:defRPr>
            </a:lvl4pPr>
            <a:lvl5pPr marL="0" indent="3657600">
              <a:buSzTx/>
              <a:buFontTx/>
              <a:buNone/>
              <a:defRPr sz="48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676400" y="3651250"/>
            <a:ext cx="10363200" cy="8702676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679575" y="730251"/>
            <a:ext cx="21031202" cy="2651126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679575" y="3362327"/>
            <a:ext cx="10315578" cy="1647826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4800" b="1"/>
            </a:lvl1pPr>
            <a:lvl2pPr marL="0" indent="914400">
              <a:buSzTx/>
              <a:buFontTx/>
              <a:buNone/>
              <a:defRPr sz="4800" b="1"/>
            </a:lvl2pPr>
            <a:lvl3pPr marL="0" indent="1828800">
              <a:buSzTx/>
              <a:buFontTx/>
              <a:buNone/>
              <a:defRPr sz="4800" b="1"/>
            </a:lvl3pPr>
            <a:lvl4pPr marL="0" indent="2743200">
              <a:buSzTx/>
              <a:buFontTx/>
              <a:buNone/>
              <a:defRPr sz="4800" b="1"/>
            </a:lvl4pPr>
            <a:lvl5pPr marL="0" indent="3657600">
              <a:buSzTx/>
              <a:buFontTx/>
              <a:buNone/>
              <a:defRPr sz="48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2344400" y="3362327"/>
            <a:ext cx="10366376" cy="1647826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</a:lstStyle>
          <a:p>
            <a:pPr marL="0" indent="0">
              <a:buSzTx/>
              <a:buFontTx/>
              <a:buNone/>
              <a:defRPr sz="2400" b="1"/>
            </a:pPr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 0">
    <p:bg>
      <p:bgPr>
        <a:solidFill>
          <a:srgbClr val="0869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679575" y="914400"/>
            <a:ext cx="7864478" cy="3200400"/>
          </a:xfrm>
          <a:prstGeom prst="rect">
            <a:avLst/>
          </a:prstGeom>
        </p:spPr>
        <p:txBody>
          <a:bodyPr anchor="b"/>
          <a:lstStyle>
            <a:lvl1pPr>
              <a:defRPr sz="6400"/>
            </a:lvl1pPr>
          </a:lstStyle>
          <a:p>
            <a:r>
              <a:t>标题文本</a:t>
            </a:r>
          </a:p>
        </p:txBody>
      </p:sp>
      <p:sp>
        <p:nvSpPr>
          <p:cNvPr id="80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0366375" y="1974851"/>
            <a:ext cx="12344402" cy="9747250"/>
          </a:xfrm>
          <a:prstGeom prst="rect">
            <a:avLst/>
          </a:prstGeom>
        </p:spPr>
        <p:txBody>
          <a:bodyPr/>
          <a:lstStyle>
            <a:lvl1pPr>
              <a:defRPr sz="6400"/>
            </a:lvl1pPr>
            <a:lvl2pPr marL="1436370" indent="-521970">
              <a:defRPr sz="6400"/>
            </a:lvl2pPr>
            <a:lvl3pPr marL="2438400" indent="-609600">
              <a:defRPr sz="6400"/>
            </a:lvl3pPr>
            <a:lvl4pPr marL="3474720" indent="-731520">
              <a:defRPr sz="6400"/>
            </a:lvl4pPr>
            <a:lvl5pPr marL="4389120" indent="-731520">
              <a:defRPr sz="6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679575" y="4114800"/>
            <a:ext cx="7864478" cy="7623176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</a:lstStyle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8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679575" y="914400"/>
            <a:ext cx="7864478" cy="3200400"/>
          </a:xfrm>
          <a:prstGeom prst="rect">
            <a:avLst/>
          </a:prstGeom>
        </p:spPr>
        <p:txBody>
          <a:bodyPr anchor="b"/>
          <a:lstStyle>
            <a:lvl1pPr>
              <a:defRPr sz="6400"/>
            </a:lvl1pPr>
          </a:lstStyle>
          <a:p>
            <a:r>
              <a:t>标题文本</a:t>
            </a:r>
          </a:p>
        </p:txBody>
      </p:sp>
      <p:sp>
        <p:nvSpPr>
          <p:cNvPr id="90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0366375" y="1974851"/>
            <a:ext cx="12344402" cy="9747250"/>
          </a:xfrm>
          <a:prstGeom prst="rect">
            <a:avLst/>
          </a:prstGeom>
        </p:spPr>
        <p:txBody>
          <a:bodyPr lIns="91439" rIns="91439">
            <a:noAutofit/>
          </a:bodyPr>
          <a:lstStyle/>
          <a:p/>
        </p:txBody>
      </p:sp>
      <p:sp>
        <p:nvSpPr>
          <p:cNvPr id="91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679575" y="4114800"/>
            <a:ext cx="7864478" cy="7623176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3200"/>
            </a:lvl1pPr>
            <a:lvl2pPr marL="0" indent="914400">
              <a:buSzTx/>
              <a:buFontTx/>
              <a:buNone/>
              <a:defRPr sz="3200"/>
            </a:lvl2pPr>
            <a:lvl3pPr marL="0" indent="1828800">
              <a:buSzTx/>
              <a:buFontTx/>
              <a:buNone/>
              <a:defRPr sz="3200"/>
            </a:lvl3pPr>
            <a:lvl4pPr marL="0" indent="2743200">
              <a:buSzTx/>
              <a:buFontTx/>
              <a:buNone/>
              <a:defRPr sz="3200"/>
            </a:lvl4pPr>
            <a:lvl5pPr marL="0" indent="3657600">
              <a:buSzTx/>
              <a:buFont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7449800" y="730250"/>
            <a:ext cx="5257800" cy="11623676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9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676400" y="730250"/>
            <a:ext cx="15468600" cy="11623676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空白">
    <p:bg>
      <p:bgPr>
        <a:solidFill>
          <a:srgbClr val="F8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2249784" y="12846993"/>
            <a:ext cx="457816" cy="46166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 panose="020F05020202040302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3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66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455" indent="-465455">
              <a:spcBef>
                <a:spcPts val="4500"/>
              </a:spcBef>
              <a:defRPr sz="3800"/>
            </a:lvl1pPr>
            <a:lvl2pPr marL="808355" indent="-465455">
              <a:spcBef>
                <a:spcPts val="4500"/>
              </a:spcBef>
              <a:defRPr sz="3800"/>
            </a:lvl2pPr>
            <a:lvl3pPr marL="1151255" indent="-465455">
              <a:spcBef>
                <a:spcPts val="4500"/>
              </a:spcBef>
              <a:defRPr sz="3800"/>
            </a:lvl3pPr>
            <a:lvl4pPr marL="1494155" indent="-465455">
              <a:spcBef>
                <a:spcPts val="4500"/>
              </a:spcBef>
              <a:defRPr sz="3800"/>
            </a:lvl4pPr>
            <a:lvl5pPr marL="1837055" indent="-465455">
              <a:spcBef>
                <a:spcPts val="4500"/>
              </a:spcBef>
              <a:defRPr sz="3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5" name="图像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4833937" y="5945187"/>
            <a:ext cx="14716126" cy="9683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0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3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499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3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8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3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7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3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6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2233757" y="12846993"/>
            <a:ext cx="473846" cy="46166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2400">
                <a:solidFill>
                  <a:srgbClr val="888888"/>
                </a:solidFill>
                <a:latin typeface="Century Schoolbook" panose="02040604050505020304"/>
                <a:ea typeface="Century Schoolbook" panose="02040604050505020304"/>
                <a:cs typeface="Century Schoolbook" panose="02040604050505020304"/>
                <a:sym typeface="Century Schoolbook" panose="020406040505050203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ransition spd="med"/>
  <p:txStyles>
    <p:titleStyle>
      <a:lvl1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1pPr>
      <a:lvl2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2pPr>
      <a:lvl3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3pPr>
      <a:lvl4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4pPr>
      <a:lvl5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5pPr>
      <a:lvl6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6pPr>
      <a:lvl7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7pPr>
      <a:lvl8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8pPr>
      <a:lvl9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9pPr>
    </p:titleStyle>
    <p:bodyStyle>
      <a:lvl1pPr marL="457200" marR="0" indent="-457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 panose="020B0604020202020204"/>
        <a:buChar char="•"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 panose="020F0502020204030204"/>
        </a:defRPr>
      </a:lvl1pPr>
      <a:lvl2pPr marL="1447800" marR="0" indent="-5334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 panose="020B0604020202020204"/>
        <a:buChar char="•"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 panose="020F0502020204030204"/>
        </a:defRPr>
      </a:lvl2pPr>
      <a:lvl3pPr marL="2468880" marR="0" indent="-64008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 panose="020B0604020202020204"/>
        <a:buChar char="•"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 panose="020F0502020204030204"/>
        </a:defRPr>
      </a:lvl3pPr>
      <a:lvl4pPr marL="34544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 panose="020B0604020202020204"/>
        <a:buChar char="•"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 panose="020F0502020204030204"/>
        </a:defRPr>
      </a:lvl4pPr>
      <a:lvl5pPr marL="43688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 panose="020B0604020202020204"/>
        <a:buChar char="•"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 panose="020F0502020204030204"/>
        </a:defRPr>
      </a:lvl5pPr>
      <a:lvl6pPr marL="52832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 panose="020B0604020202020204"/>
        <a:buChar char="•"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 panose="020F0502020204030204"/>
        </a:defRPr>
      </a:lvl6pPr>
      <a:lvl7pPr marL="61976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 panose="020B0604020202020204"/>
        <a:buChar char="•"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 panose="020F0502020204030204"/>
        </a:defRPr>
      </a:lvl7pPr>
      <a:lvl8pPr marL="71120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 panose="020B0604020202020204"/>
        <a:buChar char="•"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 panose="020F0502020204030204"/>
        </a:defRPr>
      </a:lvl8pPr>
      <a:lvl9pPr marL="80264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 panose="020B0604020202020204"/>
        <a:buChar char="•"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 panose="020F0502020204030204"/>
        </a:defRPr>
      </a:lvl9pPr>
    </p:bodyStyle>
    <p:otherStyle>
      <a:lvl1pPr marL="0" marR="0" indent="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Schoolbook" panose="02040604050505020304"/>
        </a:defRPr>
      </a:lvl1pPr>
      <a:lvl2pPr marL="0" marR="0" indent="914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Schoolbook" panose="02040604050505020304"/>
        </a:defRPr>
      </a:lvl2pPr>
      <a:lvl3pPr marL="0" marR="0" indent="18288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Schoolbook" panose="02040604050505020304"/>
        </a:defRPr>
      </a:lvl3pPr>
      <a:lvl4pPr marL="0" marR="0" indent="2743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Schoolbook" panose="02040604050505020304"/>
        </a:defRPr>
      </a:lvl4pPr>
      <a:lvl5pPr marL="0" marR="0" indent="3657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Schoolbook" panose="02040604050505020304"/>
        </a:defRPr>
      </a:lvl5pPr>
      <a:lvl6pPr marL="0" marR="0" indent="45720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Schoolbook" panose="02040604050505020304"/>
        </a:defRPr>
      </a:lvl6pPr>
      <a:lvl7pPr marL="0" marR="0" indent="548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Schoolbook" panose="02040604050505020304"/>
        </a:defRPr>
      </a:lvl7pPr>
      <a:lvl8pPr marL="0" marR="0" indent="64008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Schoolbook" panose="02040604050505020304"/>
        </a:defRPr>
      </a:lvl8pPr>
      <a:lvl9pPr marL="0" marR="0" indent="7315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Schoolbook" panose="020406040505050203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0F94C-1BEA-744B-91B0-4165D02BC49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0ADAC-63AB-B644-AC64-BF77D2A9DE7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1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5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image" Target="../media/image22.png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6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3.tiff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69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图片 3" descr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169" y="-35538"/>
            <a:ext cx="4073846" cy="162370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5535828" y="4310702"/>
            <a:ext cx="12505342" cy="264687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8" tIns="91438" rIns="91438" bIns="91438" numCol="1" spcCol="38100" rtlCol="0" anchor="t">
            <a:spAutoFit/>
          </a:bodyPr>
          <a:lstStyle/>
          <a:p>
            <a:pPr algn="l" defTabSz="1828800"/>
            <a:r>
              <a:rPr lang="zh-CN" altLang="en-US" sz="16000" dirty="0">
                <a:solidFill>
                  <a:srgbClr val="FFC712"/>
                </a:solidFill>
                <a:latin typeface="Heiti SC Medium" pitchFamily="2" charset="-128"/>
                <a:ea typeface="Heiti SC Medium" pitchFamily="2" charset="-128"/>
                <a:cs typeface="Calibri" panose="020F0502020204030204"/>
                <a:sym typeface="Calibri" panose="020F0502020204030204"/>
              </a:rPr>
              <a:t>决胜四月考期</a:t>
            </a:r>
            <a:endParaRPr lang="zh-CN" altLang="en-US" sz="16000" dirty="0">
              <a:solidFill>
                <a:srgbClr val="FFC712"/>
              </a:solidFill>
              <a:latin typeface="Heiti SC Medium" pitchFamily="2" charset="-128"/>
              <a:ea typeface="Heiti SC Medium" pitchFamily="2" charset="-128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4" name="图片 3" descr="图片包含 游戏机, 食物, 标志, 房间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874" y="7581194"/>
            <a:ext cx="3894132" cy="354347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35828" y="3213202"/>
            <a:ext cx="5051379" cy="8002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91438" tIns="91438" rIns="91438" bIns="91438" numCol="1" spcCol="38100" rtlCol="0" anchor="t">
            <a:spAutoFit/>
          </a:bodyPr>
          <a:lstStyle/>
          <a:p>
            <a:pPr algn="l" defTabSz="1828800"/>
            <a:r>
              <a:rPr lang="zh-CN" altLang="en-US" sz="4000" dirty="0">
                <a:solidFill>
                  <a:srgbClr val="FFC000">
                    <a:lumMod val="20000"/>
                    <a:lumOff val="80000"/>
                  </a:srgbClr>
                </a:solidFill>
                <a:latin typeface="Heiti SC Medium" pitchFamily="2" charset="-128"/>
                <a:ea typeface="Heiti SC Medium" pitchFamily="2" charset="-128"/>
                <a:cs typeface="Calibri" panose="020F0502020204030204"/>
                <a:sym typeface="Calibri" panose="020F0502020204030204"/>
              </a:rPr>
              <a:t>考试倒计时</a:t>
            </a:r>
            <a:r>
              <a:rPr lang="en-US" altLang="zh-CN" sz="4000" dirty="0" err="1">
                <a:solidFill>
                  <a:srgbClr val="FFC000">
                    <a:lumMod val="20000"/>
                    <a:lumOff val="80000"/>
                  </a:srgbClr>
                </a:solidFill>
                <a:latin typeface="Heiti SC Medium" pitchFamily="2" charset="-128"/>
                <a:ea typeface="Heiti SC Medium" pitchFamily="2" charset="-128"/>
                <a:cs typeface="Calibri" panose="020F0502020204030204"/>
                <a:sym typeface="Calibri" panose="020F0502020204030204"/>
              </a:rPr>
              <a:t>ing</a:t>
            </a:r>
            <a:r>
              <a:rPr lang="zh-CN" altLang="en-US" sz="4000" dirty="0">
                <a:solidFill>
                  <a:srgbClr val="FFC000">
                    <a:lumMod val="20000"/>
                    <a:lumOff val="80000"/>
                  </a:srgbClr>
                </a:solidFill>
                <a:latin typeface="Heiti SC Medium" pitchFamily="2" charset="-128"/>
                <a:ea typeface="Heiti SC Medium" pitchFamily="2" charset="-128"/>
                <a:cs typeface="Calibri" panose="020F0502020204030204"/>
                <a:sym typeface="Calibri" panose="020F0502020204030204"/>
              </a:rPr>
              <a:t>。。。</a:t>
            </a:r>
            <a:endParaRPr lang="zh-CN" altLang="en-US" sz="4000" dirty="0">
              <a:solidFill>
                <a:srgbClr val="FFC000">
                  <a:lumMod val="20000"/>
                  <a:lumOff val="80000"/>
                </a:srgbClr>
              </a:solidFill>
              <a:latin typeface="Heiti SC Medium" pitchFamily="2" charset="-128"/>
              <a:ea typeface="Heiti SC Medium" pitchFamily="2" charset="-128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69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文本框 1"/>
          <p:cNvSpPr txBox="1"/>
          <p:nvPr/>
        </p:nvSpPr>
        <p:spPr>
          <a:xfrm>
            <a:off x="959220" y="5417899"/>
            <a:ext cx="9648672" cy="4149406"/>
          </a:xfrm>
          <a:prstGeom prst="rect">
            <a:avLst/>
          </a:prstGeom>
          <a:ln w="12700">
            <a:miter lim="400000"/>
          </a:ln>
        </p:spPr>
        <p:txBody>
          <a:bodyPr lIns="91438" rIns="91438">
            <a:spAutoFit/>
          </a:bodyPr>
          <a:lstStyle/>
          <a:p>
            <a:pPr algn="just" defTabSz="1828800">
              <a:lnSpc>
                <a:spcPct val="150000"/>
              </a:lnSpc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sz="3600" b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上百名教研老师潜心研究，大数据分析历年真题、高频考点，AI智能监测学员学习情况，全新定制考前10套黄金模拟卷纸质版，充分满足学员考前刷题、练手需求，不论是自我查漏还是分数预估都有重要参考价值。</a:t>
            </a:r>
            <a:endParaRPr sz="3600" b="0" dirty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pic>
        <p:nvPicPr>
          <p:cNvPr id="296" name="图片 3" descr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66508" y="3476900"/>
            <a:ext cx="13003768" cy="979268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97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69" y="-35538"/>
            <a:ext cx="4073846" cy="162370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99" name="图片 2" descr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836" y="2443170"/>
            <a:ext cx="9425232" cy="301168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" name="文本框 5"/>
          <p:cNvSpPr txBox="1"/>
          <p:nvPr/>
        </p:nvSpPr>
        <p:spPr>
          <a:xfrm>
            <a:off x="959220" y="10212421"/>
            <a:ext cx="3800077" cy="70788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i="0" u="none" strike="noStrike" cap="none" spc="0" normalizeH="0" baseline="0" dirty="0">
                <a:ln>
                  <a:noFill/>
                </a:ln>
                <a:solidFill>
                  <a:srgbClr val="FFC714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预计四月初发货</a:t>
            </a:r>
            <a:endParaRPr kumimoji="0" lang="zh-CN" altLang="en-US" sz="4000" i="0" u="none" strike="noStrike" cap="none" spc="0" normalizeH="0" baseline="0" dirty="0">
              <a:ln>
                <a:noFill/>
              </a:ln>
              <a:solidFill>
                <a:srgbClr val="FFC714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69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文本框 1"/>
          <p:cNvSpPr txBox="1"/>
          <p:nvPr/>
        </p:nvSpPr>
        <p:spPr>
          <a:xfrm>
            <a:off x="1417764" y="5201309"/>
            <a:ext cx="9386594" cy="4149406"/>
          </a:xfrm>
          <a:prstGeom prst="rect">
            <a:avLst/>
          </a:prstGeom>
          <a:ln w="12700">
            <a:miter lim="400000"/>
          </a:ln>
        </p:spPr>
        <p:txBody>
          <a:bodyPr wrap="square" lIns="91438" rIns="91438">
            <a:spAutoFit/>
          </a:bodyPr>
          <a:lstStyle/>
          <a:p>
            <a:pPr algn="just" defTabSz="1828800">
              <a:lnSpc>
                <a:spcPct val="150000"/>
              </a:lnSpc>
              <a:defRPr sz="16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sz="3600" b="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6小时头脑风暴，名师天团带你紧跟最新考纲，全书知识点梳理，高频考点、高分重点讲解，万能答题模板、答题技巧揭秘，考前模拟卷错难题讲解。课后可生成录播无限次观看，并可参与课后微博，社区答疑。</a:t>
            </a:r>
            <a:endParaRPr sz="3600" b="0" dirty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pic>
        <p:nvPicPr>
          <p:cNvPr id="302" name="图片 2" descr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24030" y="2825719"/>
            <a:ext cx="10723544" cy="921664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03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69" y="-35538"/>
            <a:ext cx="4073846" cy="162370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04" name="矩形 5"/>
          <p:cNvSpPr txBox="1"/>
          <p:nvPr/>
        </p:nvSpPr>
        <p:spPr>
          <a:xfrm>
            <a:off x="1417763" y="9882209"/>
            <a:ext cx="7991286" cy="800219"/>
          </a:xfrm>
          <a:prstGeom prst="rect">
            <a:avLst/>
          </a:prstGeom>
          <a:ln w="12700">
            <a:miter lim="400000"/>
          </a:ln>
        </p:spPr>
        <p:txBody>
          <a:bodyPr wrap="none" lIns="91438" rIns="91438">
            <a:spAutoFit/>
          </a:bodyPr>
          <a:lstStyle/>
          <a:p>
            <a:pPr algn="l" defTabSz="1828800">
              <a:defRPr sz="2300" b="1">
                <a:solidFill>
                  <a:srgbClr val="FFDB6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sz="4600" dirty="0">
                <a:solidFill>
                  <a:srgbClr val="FFDB69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预约听课，于</a:t>
            </a:r>
            <a:r>
              <a:rPr lang="en-US" altLang="zh-CN" sz="4600" dirty="0">
                <a:solidFill>
                  <a:srgbClr val="FFDB69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4</a:t>
            </a:r>
            <a:r>
              <a:rPr sz="4600" dirty="0">
                <a:solidFill>
                  <a:srgbClr val="FFDB69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月</a:t>
            </a:r>
            <a:r>
              <a:rPr lang="en-US" altLang="zh-CN" sz="4600" dirty="0">
                <a:solidFill>
                  <a:srgbClr val="FFDB69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7</a:t>
            </a:r>
            <a:r>
              <a:rPr sz="4600" dirty="0">
                <a:solidFill>
                  <a:srgbClr val="FFDB69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日陆续开课</a:t>
            </a:r>
            <a:endParaRPr sz="4600" dirty="0">
              <a:solidFill>
                <a:srgbClr val="FFDB69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88913" y="3072151"/>
            <a:ext cx="5991382" cy="1862046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1500" i="0" u="none" strike="noStrike" cap="none" spc="0" normalizeH="0" baseline="0" dirty="0">
                <a:ln>
                  <a:noFill/>
                </a:ln>
                <a:solidFill>
                  <a:srgbClr val="FFCC11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超级补课</a:t>
            </a:r>
            <a:endParaRPr kumimoji="0" lang="zh-CN" altLang="en-US" sz="11500" i="0" u="none" strike="noStrike" cap="none" spc="0" normalizeH="0" baseline="0" dirty="0">
              <a:ln>
                <a:noFill/>
              </a:ln>
              <a:solidFill>
                <a:srgbClr val="FFCC11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7794421faed8ac2ab8513490d46f5c44.png" descr="7794421faed8ac2ab8513490d46f5c4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128309">
            <a:off x="5726060" y="-265559"/>
            <a:ext cx="3493486" cy="34934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2" name="临时抱佛脚"/>
          <p:cNvSpPr txBox="1">
            <a:spLocks noGrp="1"/>
          </p:cNvSpPr>
          <p:nvPr>
            <p:ph type="ctrTitle"/>
          </p:nvPr>
        </p:nvSpPr>
        <p:spPr>
          <a:xfrm>
            <a:off x="-698663" y="60251"/>
            <a:ext cx="8370554" cy="1647649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10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lvl1pPr>
          </a:lstStyle>
          <a:p>
            <a:r>
              <a:t>临时抱佛脚</a:t>
            </a:r>
          </a:p>
        </p:txBody>
      </p:sp>
      <p:sp>
        <p:nvSpPr>
          <p:cNvPr id="173" name="毛中特…"/>
          <p:cNvSpPr txBox="1"/>
          <p:nvPr/>
        </p:nvSpPr>
        <p:spPr>
          <a:xfrm>
            <a:off x="10603135" y="435409"/>
            <a:ext cx="7069242" cy="12845182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/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毛中特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公共关系学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人力资源管理（一）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市政学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行政管理学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现代管理学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公文写作与处理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大学语文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     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思想道德修养与法律基础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174" name="线条"/>
          <p:cNvSpPr/>
          <p:nvPr/>
        </p:nvSpPr>
        <p:spPr>
          <a:xfrm>
            <a:off x="19632872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5" name="线条"/>
          <p:cNvSpPr/>
          <p:nvPr/>
        </p:nvSpPr>
        <p:spPr>
          <a:xfrm>
            <a:off x="21709687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6" name="线条"/>
          <p:cNvSpPr/>
          <p:nvPr/>
        </p:nvSpPr>
        <p:spPr>
          <a:xfrm>
            <a:off x="7136763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7" name="线条"/>
          <p:cNvSpPr/>
          <p:nvPr/>
        </p:nvSpPr>
        <p:spPr>
          <a:xfrm>
            <a:off x="7263763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8" name="线条"/>
          <p:cNvSpPr/>
          <p:nvPr/>
        </p:nvSpPr>
        <p:spPr>
          <a:xfrm flipH="1">
            <a:off x="7247639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9" name="线条"/>
          <p:cNvSpPr/>
          <p:nvPr/>
        </p:nvSpPr>
        <p:spPr>
          <a:xfrm>
            <a:off x="19632872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1" name="行政管理专科"/>
          <p:cNvSpPr txBox="1"/>
          <p:nvPr/>
        </p:nvSpPr>
        <p:spPr>
          <a:xfrm>
            <a:off x="1503826" y="7281232"/>
            <a:ext cx="3965576" cy="8413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 algn="l">
              <a:spcBef>
                <a:spcPts val="5900"/>
              </a:spcBef>
              <a:defRPr sz="5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lvl1pPr>
          </a:lstStyle>
          <a:p>
            <a:r>
              <a:t>行政管理专科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7794421faed8ac2ab8513490d46f5c44.png" descr="7794421faed8ac2ab8513490d46f5c4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128309">
            <a:off x="5726060" y="-265559"/>
            <a:ext cx="3493486" cy="34934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4" name="临时抱佛脚"/>
          <p:cNvSpPr txBox="1">
            <a:spLocks noGrp="1"/>
          </p:cNvSpPr>
          <p:nvPr>
            <p:ph type="ctrTitle"/>
          </p:nvPr>
        </p:nvSpPr>
        <p:spPr>
          <a:xfrm>
            <a:off x="-698663" y="60251"/>
            <a:ext cx="8370554" cy="1647649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10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lvl1pPr>
          </a:lstStyle>
          <a:p>
            <a:r>
              <a:t>临时抱佛脚</a:t>
            </a:r>
          </a:p>
        </p:txBody>
      </p:sp>
      <p:sp>
        <p:nvSpPr>
          <p:cNvPr id="185" name="线条"/>
          <p:cNvSpPr/>
          <p:nvPr/>
        </p:nvSpPr>
        <p:spPr>
          <a:xfrm>
            <a:off x="19632872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6" name="线条"/>
          <p:cNvSpPr/>
          <p:nvPr/>
        </p:nvSpPr>
        <p:spPr>
          <a:xfrm>
            <a:off x="21709687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7" name="线条"/>
          <p:cNvSpPr/>
          <p:nvPr/>
        </p:nvSpPr>
        <p:spPr>
          <a:xfrm>
            <a:off x="7136763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8" name="线条"/>
          <p:cNvSpPr/>
          <p:nvPr/>
        </p:nvSpPr>
        <p:spPr>
          <a:xfrm>
            <a:off x="7263763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9" name="线条"/>
          <p:cNvSpPr/>
          <p:nvPr/>
        </p:nvSpPr>
        <p:spPr>
          <a:xfrm flipH="1">
            <a:off x="7247639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0" name="线条"/>
          <p:cNvSpPr/>
          <p:nvPr/>
        </p:nvSpPr>
        <p:spPr>
          <a:xfrm>
            <a:off x="19632872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2" name="行政管理本科"/>
          <p:cNvSpPr txBox="1"/>
          <p:nvPr/>
        </p:nvSpPr>
        <p:spPr>
          <a:xfrm>
            <a:off x="1503826" y="7281232"/>
            <a:ext cx="3965576" cy="8413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 algn="l">
              <a:spcBef>
                <a:spcPts val="5900"/>
              </a:spcBef>
              <a:defRPr sz="5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lvl1pPr>
          </a:lstStyle>
          <a:p>
            <a:r>
              <a:t>行政管理本科</a:t>
            </a:r>
          </a:p>
        </p:txBody>
      </p:sp>
      <p:sp>
        <p:nvSpPr>
          <p:cNvPr id="193" name="马克思主义基本原理概论…"/>
          <p:cNvSpPr txBox="1"/>
          <p:nvPr/>
        </p:nvSpPr>
        <p:spPr>
          <a:xfrm>
            <a:off x="10605929" y="435409"/>
            <a:ext cx="7069242" cy="12845182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/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马克思主义基本原理概论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中国近现代史纲要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 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英语（二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） 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行政管理学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社会学概论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行政组织理论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公务员制度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公共政策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领导科学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 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7794421faed8ac2ab8513490d46f5c44.png" descr="7794421faed8ac2ab8513490d46f5c4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128309">
            <a:off x="5726060" y="-265559"/>
            <a:ext cx="3493486" cy="34934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8" name="临时抱佛脚"/>
          <p:cNvSpPr txBox="1">
            <a:spLocks noGrp="1"/>
          </p:cNvSpPr>
          <p:nvPr>
            <p:ph type="ctrTitle"/>
          </p:nvPr>
        </p:nvSpPr>
        <p:spPr>
          <a:xfrm>
            <a:off x="-698663" y="60251"/>
            <a:ext cx="8370554" cy="1647649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10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lvl1pPr>
          </a:lstStyle>
          <a:p>
            <a:r>
              <a:t>临时抱佛脚</a:t>
            </a:r>
          </a:p>
        </p:txBody>
      </p:sp>
      <p:sp>
        <p:nvSpPr>
          <p:cNvPr id="149" name="毛中特…"/>
          <p:cNvSpPr txBox="1"/>
          <p:nvPr/>
        </p:nvSpPr>
        <p:spPr>
          <a:xfrm>
            <a:off x="10409208" y="2353922"/>
            <a:ext cx="7530907" cy="9854620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/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毛中特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文学概论（一）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中国古代文学作品选（一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）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中国现代文学作品选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现代汉语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外国文学作品选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    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思想道德修养与法律基础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150" name="线条"/>
          <p:cNvSpPr/>
          <p:nvPr/>
        </p:nvSpPr>
        <p:spPr>
          <a:xfrm>
            <a:off x="19632872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1" name="线条"/>
          <p:cNvSpPr/>
          <p:nvPr/>
        </p:nvSpPr>
        <p:spPr>
          <a:xfrm>
            <a:off x="21709687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2" name="线条"/>
          <p:cNvSpPr/>
          <p:nvPr/>
        </p:nvSpPr>
        <p:spPr>
          <a:xfrm>
            <a:off x="7136763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3" name="线条"/>
          <p:cNvSpPr/>
          <p:nvPr/>
        </p:nvSpPr>
        <p:spPr>
          <a:xfrm>
            <a:off x="7263763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4" name="线条"/>
          <p:cNvSpPr/>
          <p:nvPr/>
        </p:nvSpPr>
        <p:spPr>
          <a:xfrm flipH="1">
            <a:off x="7247639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5" name="线条"/>
          <p:cNvSpPr/>
          <p:nvPr/>
        </p:nvSpPr>
        <p:spPr>
          <a:xfrm>
            <a:off x="19632872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7" name="汉语言文学专科"/>
          <p:cNvSpPr txBox="1"/>
          <p:nvPr/>
        </p:nvSpPr>
        <p:spPr>
          <a:xfrm>
            <a:off x="740800" y="7281232"/>
            <a:ext cx="4600576" cy="8413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 algn="l">
              <a:spcBef>
                <a:spcPts val="5900"/>
              </a:spcBef>
              <a:defRPr sz="5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lvl1pPr>
          </a:lstStyle>
          <a:p>
            <a:r>
              <a:t>汉语言文学专科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7794421faed8ac2ab8513490d46f5c44.png" descr="7794421faed8ac2ab8513490d46f5c4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128309">
            <a:off x="5726060" y="-265559"/>
            <a:ext cx="3493486" cy="34934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0" name="临时抱佛脚"/>
          <p:cNvSpPr txBox="1">
            <a:spLocks noGrp="1"/>
          </p:cNvSpPr>
          <p:nvPr>
            <p:ph type="ctrTitle"/>
          </p:nvPr>
        </p:nvSpPr>
        <p:spPr>
          <a:xfrm>
            <a:off x="-698663" y="60251"/>
            <a:ext cx="8370554" cy="1647649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10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lvl1pPr>
          </a:lstStyle>
          <a:p>
            <a:r>
              <a:t>临时抱佛脚</a:t>
            </a:r>
          </a:p>
        </p:txBody>
      </p:sp>
      <p:sp>
        <p:nvSpPr>
          <p:cNvPr id="161" name="线条"/>
          <p:cNvSpPr/>
          <p:nvPr/>
        </p:nvSpPr>
        <p:spPr>
          <a:xfrm>
            <a:off x="19632872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2" name="线条"/>
          <p:cNvSpPr/>
          <p:nvPr/>
        </p:nvSpPr>
        <p:spPr>
          <a:xfrm>
            <a:off x="21709687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3" name="线条"/>
          <p:cNvSpPr/>
          <p:nvPr/>
        </p:nvSpPr>
        <p:spPr>
          <a:xfrm>
            <a:off x="7136763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4" name="线条"/>
          <p:cNvSpPr/>
          <p:nvPr/>
        </p:nvSpPr>
        <p:spPr>
          <a:xfrm>
            <a:off x="7263763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5" name="线条"/>
          <p:cNvSpPr/>
          <p:nvPr/>
        </p:nvSpPr>
        <p:spPr>
          <a:xfrm flipH="1">
            <a:off x="7247639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6" name="线条"/>
          <p:cNvSpPr/>
          <p:nvPr/>
        </p:nvSpPr>
        <p:spPr>
          <a:xfrm>
            <a:off x="19632872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8" name="汉语言文学本科"/>
          <p:cNvSpPr txBox="1"/>
          <p:nvPr/>
        </p:nvSpPr>
        <p:spPr>
          <a:xfrm>
            <a:off x="740800" y="7281232"/>
            <a:ext cx="4600576" cy="8413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 algn="l">
              <a:spcBef>
                <a:spcPts val="5900"/>
              </a:spcBef>
              <a:defRPr sz="5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lvl1pPr>
          </a:lstStyle>
          <a:p>
            <a:r>
              <a:t>汉语言文学本科</a:t>
            </a:r>
          </a:p>
        </p:txBody>
      </p:sp>
      <p:sp>
        <p:nvSpPr>
          <p:cNvPr id="169" name="马克思主义基本原理概论…"/>
          <p:cNvSpPr txBox="1"/>
          <p:nvPr/>
        </p:nvSpPr>
        <p:spPr>
          <a:xfrm>
            <a:off x="10388175" y="884075"/>
            <a:ext cx="7934863" cy="12088565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/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5400" dirty="0" err="1">
                <a:latin typeface="Heiti SC Medium" pitchFamily="2" charset="-128"/>
                <a:ea typeface="Heiti SC Medium" pitchFamily="2" charset="-128"/>
              </a:rPr>
              <a:t>马克思主义基本原理概论</a:t>
            </a:r>
            <a:r>
              <a:rPr sz="5400" dirty="0">
                <a:latin typeface="Heiti SC Medium" pitchFamily="2" charset="-128"/>
                <a:ea typeface="Heiti SC Medium" pitchFamily="2" charset="-128"/>
              </a:rPr>
              <a:t> </a:t>
            </a:r>
            <a:endParaRPr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5400" dirty="0" err="1">
                <a:latin typeface="Heiti SC Medium" pitchFamily="2" charset="-128"/>
                <a:ea typeface="Heiti SC Medium" pitchFamily="2" charset="-128"/>
              </a:rPr>
              <a:t>中国近现代史纲要</a:t>
            </a:r>
            <a:r>
              <a:rPr sz="5400" dirty="0">
                <a:latin typeface="Heiti SC Medium" pitchFamily="2" charset="-128"/>
                <a:ea typeface="Heiti SC Medium" pitchFamily="2" charset="-128"/>
              </a:rPr>
              <a:t>   </a:t>
            </a:r>
            <a:endParaRPr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5400" dirty="0" err="1">
                <a:latin typeface="Heiti SC Medium" pitchFamily="2" charset="-128"/>
                <a:ea typeface="Heiti SC Medium" pitchFamily="2" charset="-128"/>
              </a:rPr>
              <a:t>英语（二</a:t>
            </a:r>
            <a:r>
              <a:rPr sz="5400" dirty="0">
                <a:latin typeface="Heiti SC Medium" pitchFamily="2" charset="-128"/>
                <a:ea typeface="Heiti SC Medium" pitchFamily="2" charset="-128"/>
              </a:rPr>
              <a:t>）  </a:t>
            </a:r>
            <a:endParaRPr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5400" dirty="0">
                <a:latin typeface="Heiti SC Medium" pitchFamily="2" charset="-128"/>
                <a:ea typeface="Heiti SC Medium" pitchFamily="2" charset="-128"/>
              </a:rPr>
              <a:t>中国古代文学史（一）</a:t>
            </a:r>
            <a:endParaRPr lang="en-US" altLang="zh-CN"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5400" dirty="0">
                <a:latin typeface="Heiti SC Medium" pitchFamily="2" charset="-128"/>
                <a:ea typeface="Heiti SC Medium" pitchFamily="2" charset="-128"/>
              </a:rPr>
              <a:t>中国古代文学史（二）</a:t>
            </a:r>
            <a:endParaRPr lang="en-US" altLang="zh-CN"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5400" dirty="0">
                <a:latin typeface="Heiti SC Medium" pitchFamily="2" charset="-128"/>
                <a:ea typeface="Heiti SC Medium" pitchFamily="2" charset="-128"/>
              </a:rPr>
              <a:t>外国文学史</a:t>
            </a:r>
            <a:r>
              <a:rPr sz="5400" dirty="0">
                <a:latin typeface="Heiti SC Medium" pitchFamily="2" charset="-128"/>
                <a:ea typeface="Heiti SC Medium" pitchFamily="2" charset="-128"/>
              </a:rPr>
              <a:t> </a:t>
            </a:r>
            <a:endParaRPr lang="en-US" altLang="zh-CN"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5400" dirty="0">
                <a:latin typeface="Heiti SC Medium" pitchFamily="2" charset="-128"/>
                <a:ea typeface="Heiti SC Medium" pitchFamily="2" charset="-128"/>
              </a:rPr>
              <a:t>语言学概论</a:t>
            </a:r>
            <a:endParaRPr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5400" dirty="0" err="1">
                <a:latin typeface="Heiti SC Medium" pitchFamily="2" charset="-128"/>
                <a:ea typeface="Heiti SC Medium" pitchFamily="2" charset="-128"/>
              </a:rPr>
              <a:t>美学</a:t>
            </a:r>
            <a:r>
              <a:rPr sz="5400" dirty="0">
                <a:latin typeface="Heiti SC Medium" pitchFamily="2" charset="-128"/>
                <a:ea typeface="Heiti SC Medium" pitchFamily="2" charset="-128"/>
              </a:rPr>
              <a:t>       </a:t>
            </a:r>
            <a:endParaRPr sz="5400" dirty="0">
              <a:latin typeface="Heiti SC Medium" pitchFamily="2" charset="-128"/>
              <a:ea typeface="Heiti SC Medium" pitchFamily="2" charset="-128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7794421faed8ac2ab8513490d46f5c44.png" descr="7794421faed8ac2ab8513490d46f5c4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128309">
            <a:off x="5726060" y="-265559"/>
            <a:ext cx="3493486" cy="34934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96" name="临时抱佛脚"/>
          <p:cNvSpPr txBox="1">
            <a:spLocks noGrp="1"/>
          </p:cNvSpPr>
          <p:nvPr>
            <p:ph type="ctrTitle"/>
          </p:nvPr>
        </p:nvSpPr>
        <p:spPr>
          <a:xfrm>
            <a:off x="-698663" y="60251"/>
            <a:ext cx="8370554" cy="1647649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10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lvl1pPr>
          </a:lstStyle>
          <a:p>
            <a:r>
              <a:t>临时抱佛脚</a:t>
            </a:r>
          </a:p>
        </p:txBody>
      </p:sp>
      <p:sp>
        <p:nvSpPr>
          <p:cNvPr id="197" name="毛中特…"/>
          <p:cNvSpPr txBox="1"/>
          <p:nvPr/>
        </p:nvSpPr>
        <p:spPr>
          <a:xfrm>
            <a:off x="10474737" y="2202629"/>
            <a:ext cx="7761739" cy="1050095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/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5400" dirty="0" err="1">
                <a:latin typeface="Heiti SC Medium" pitchFamily="2" charset="-128"/>
                <a:ea typeface="Heiti SC Medium" pitchFamily="2" charset="-128"/>
              </a:rPr>
              <a:t>毛中特</a:t>
            </a:r>
            <a:endParaRPr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5400" dirty="0" err="1">
                <a:latin typeface="Heiti SC Medium" pitchFamily="2" charset="-128"/>
                <a:ea typeface="Heiti SC Medium" pitchFamily="2" charset="-128"/>
              </a:rPr>
              <a:t>思想道德修养与法律基础</a:t>
            </a:r>
            <a:endParaRPr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5400" dirty="0" err="1">
                <a:latin typeface="Heiti SC Medium" pitchFamily="2" charset="-128"/>
                <a:ea typeface="Heiti SC Medium" pitchFamily="2" charset="-128"/>
              </a:rPr>
              <a:t>政治经济学（财经类</a:t>
            </a:r>
            <a:r>
              <a:rPr sz="5400" dirty="0">
                <a:latin typeface="Heiti SC Medium" pitchFamily="2" charset="-128"/>
                <a:ea typeface="Heiti SC Medium" pitchFamily="2" charset="-128"/>
              </a:rPr>
              <a:t>）</a:t>
            </a:r>
            <a:endParaRPr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5400" dirty="0" err="1">
                <a:latin typeface="Heiti SC Medium" pitchFamily="2" charset="-128"/>
                <a:ea typeface="Heiti SC Medium" pitchFamily="2" charset="-128"/>
              </a:rPr>
              <a:t>经济法概论（财经类</a:t>
            </a:r>
            <a:r>
              <a:rPr sz="5400" dirty="0">
                <a:latin typeface="Heiti SC Medium" pitchFamily="2" charset="-128"/>
                <a:ea typeface="Heiti SC Medium" pitchFamily="2" charset="-128"/>
              </a:rPr>
              <a:t>）</a:t>
            </a:r>
            <a:endParaRPr lang="en-US" altLang="zh-CN"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5400" dirty="0">
                <a:latin typeface="Heiti SC Medium" pitchFamily="2" charset="-128"/>
                <a:ea typeface="Heiti SC Medium" pitchFamily="2" charset="-128"/>
              </a:rPr>
              <a:t>企业管理概论</a:t>
            </a:r>
            <a:endParaRPr lang="en-US" altLang="zh-CN"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5400" dirty="0">
                <a:latin typeface="Heiti SC Medium" pitchFamily="2" charset="-128"/>
                <a:ea typeface="Heiti SC Medium" pitchFamily="2" charset="-128"/>
              </a:rPr>
              <a:t>人力资源管理（一）</a:t>
            </a:r>
            <a:endParaRPr lang="en-US" altLang="zh-CN" sz="54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5400" dirty="0">
                <a:latin typeface="Heiti SC Medium" pitchFamily="2" charset="-128"/>
                <a:ea typeface="Heiti SC Medium" pitchFamily="2" charset="-128"/>
              </a:rPr>
              <a:t>管理学原理</a:t>
            </a:r>
            <a:r>
              <a:rPr sz="5400" dirty="0">
                <a:latin typeface="Heiti SC Medium" pitchFamily="2" charset="-128"/>
                <a:ea typeface="Heiti SC Medium" pitchFamily="2" charset="-128"/>
              </a:rPr>
              <a:t> </a:t>
            </a:r>
            <a:endParaRPr sz="5400" dirty="0"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198" name="线条"/>
          <p:cNvSpPr/>
          <p:nvPr/>
        </p:nvSpPr>
        <p:spPr>
          <a:xfrm>
            <a:off x="19632872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9" name="线条"/>
          <p:cNvSpPr/>
          <p:nvPr/>
        </p:nvSpPr>
        <p:spPr>
          <a:xfrm>
            <a:off x="21709687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0" name="线条"/>
          <p:cNvSpPr/>
          <p:nvPr/>
        </p:nvSpPr>
        <p:spPr>
          <a:xfrm>
            <a:off x="7136763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1" name="线条"/>
          <p:cNvSpPr/>
          <p:nvPr/>
        </p:nvSpPr>
        <p:spPr>
          <a:xfrm>
            <a:off x="7263763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2" name="线条"/>
          <p:cNvSpPr/>
          <p:nvPr/>
        </p:nvSpPr>
        <p:spPr>
          <a:xfrm flipH="1">
            <a:off x="7247639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3" name="线条"/>
          <p:cNvSpPr/>
          <p:nvPr/>
        </p:nvSpPr>
        <p:spPr>
          <a:xfrm>
            <a:off x="19632872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5" name="全国市场营销专科"/>
          <p:cNvSpPr txBox="1"/>
          <p:nvPr/>
        </p:nvSpPr>
        <p:spPr>
          <a:xfrm>
            <a:off x="1073427" y="7060643"/>
            <a:ext cx="5273879" cy="91371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 algn="l">
              <a:spcBef>
                <a:spcPts val="5900"/>
              </a:spcBef>
              <a:defRPr sz="5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lvl1pPr>
          </a:lstStyle>
          <a:p>
            <a:r>
              <a:rPr lang="zh-CN" altLang="en-US" dirty="0"/>
              <a:t>人力资源管理</a:t>
            </a:r>
            <a:r>
              <a:rPr dirty="0" err="1"/>
              <a:t>专科</a:t>
            </a:r>
            <a:endParaRPr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7794421faed8ac2ab8513490d46f5c44.png" descr="7794421faed8ac2ab8513490d46f5c4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128309">
            <a:off x="5726060" y="-265559"/>
            <a:ext cx="3493486" cy="34934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08" name="临时抱佛脚"/>
          <p:cNvSpPr txBox="1">
            <a:spLocks noGrp="1"/>
          </p:cNvSpPr>
          <p:nvPr>
            <p:ph type="ctrTitle"/>
          </p:nvPr>
        </p:nvSpPr>
        <p:spPr>
          <a:xfrm>
            <a:off x="-698663" y="60251"/>
            <a:ext cx="8370554" cy="1647649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10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lvl1pPr>
          </a:lstStyle>
          <a:p>
            <a:r>
              <a:rPr dirty="0"/>
              <a:t>临时抱佛脚</a:t>
            </a:r>
            <a:endParaRPr dirty="0"/>
          </a:p>
        </p:txBody>
      </p:sp>
      <p:sp>
        <p:nvSpPr>
          <p:cNvPr id="209" name="毛中特…"/>
          <p:cNvSpPr txBox="1"/>
          <p:nvPr/>
        </p:nvSpPr>
        <p:spPr>
          <a:xfrm>
            <a:off x="10751511" y="435409"/>
            <a:ext cx="6915354" cy="12845182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/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毛中特</a:t>
            </a:r>
            <a:r>
              <a:rPr sz="4800" dirty="0">
                <a:latin typeface="Heiti SC Medium" pitchFamily="2" charset="-128"/>
                <a:ea typeface="Heiti SC Medium" pitchFamily="2" charset="-128"/>
              </a:rPr>
              <a:t>       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sz="4800" dirty="0" err="1">
                <a:latin typeface="Heiti SC Medium" pitchFamily="2" charset="-128"/>
                <a:ea typeface="Heiti SC Medium" pitchFamily="2" charset="-128"/>
              </a:rPr>
              <a:t>思想道德修养与法律基础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基础会计学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市场营销学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财务管理学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企业管理概论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经济法概论（财经类）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中国近现代史纲要</a:t>
            </a:r>
            <a:endParaRPr lang="en-US" altLang="zh-CN" sz="4800" dirty="0">
              <a:latin typeface="Heiti SC Medium" pitchFamily="2" charset="-128"/>
              <a:ea typeface="Heiti SC Medium" pitchFamily="2" charset="-128"/>
            </a:endParaRPr>
          </a:p>
          <a:p>
            <a:pPr algn="l">
              <a:spcBef>
                <a:spcPts val="5900"/>
              </a:spcBef>
              <a:defRPr sz="6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pPr>
            <a:r>
              <a:rPr lang="zh-CN" altLang="en-US" sz="4800" dirty="0">
                <a:latin typeface="Heiti SC Medium" pitchFamily="2" charset="-128"/>
                <a:ea typeface="Heiti SC Medium" pitchFamily="2" charset="-128"/>
              </a:rPr>
              <a:t>马克思主义基本原理概论</a:t>
            </a:r>
            <a:endParaRPr sz="4800" dirty="0"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210" name="线条"/>
          <p:cNvSpPr/>
          <p:nvPr/>
        </p:nvSpPr>
        <p:spPr>
          <a:xfrm>
            <a:off x="19632872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1" name="线条"/>
          <p:cNvSpPr/>
          <p:nvPr/>
        </p:nvSpPr>
        <p:spPr>
          <a:xfrm>
            <a:off x="21709687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2" name="线条"/>
          <p:cNvSpPr/>
          <p:nvPr/>
        </p:nvSpPr>
        <p:spPr>
          <a:xfrm>
            <a:off x="7136763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3" name="线条"/>
          <p:cNvSpPr/>
          <p:nvPr/>
        </p:nvSpPr>
        <p:spPr>
          <a:xfrm>
            <a:off x="7263763" y="4193591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4" name="线条"/>
          <p:cNvSpPr/>
          <p:nvPr/>
        </p:nvSpPr>
        <p:spPr>
          <a:xfrm flipH="1">
            <a:off x="7247639" y="4161794"/>
            <a:ext cx="1" cy="733425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5" name="线条"/>
          <p:cNvSpPr/>
          <p:nvPr/>
        </p:nvSpPr>
        <p:spPr>
          <a:xfrm>
            <a:off x="19632872" y="11337247"/>
            <a:ext cx="2068578" cy="1"/>
          </a:xfrm>
          <a:prstGeom prst="line">
            <a:avLst/>
          </a:prstGeom>
          <a:ln w="762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7" name="工商企业管理专科"/>
          <p:cNvSpPr txBox="1"/>
          <p:nvPr/>
        </p:nvSpPr>
        <p:spPr>
          <a:xfrm>
            <a:off x="1503826" y="7245065"/>
            <a:ext cx="4238339" cy="91371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 algn="l">
              <a:spcBef>
                <a:spcPts val="5900"/>
              </a:spcBef>
              <a:defRPr sz="5000" b="0">
                <a:latin typeface="方正粗金陵简体" panose="02000000000000000000" charset="-122"/>
                <a:ea typeface="方正粗金陵简体" panose="02000000000000000000" charset="-122"/>
                <a:cs typeface="方正粗金陵简体" panose="02000000000000000000" charset="-122"/>
                <a:sym typeface="方正粗金陵简体" panose="02000000000000000000" charset="-122"/>
              </a:defRPr>
            </a:lvl1pPr>
          </a:lstStyle>
          <a:p>
            <a:r>
              <a:rPr lang="zh-CN" altLang="en-US" dirty="0"/>
              <a:t>会计</a:t>
            </a:r>
            <a:r>
              <a:rPr dirty="0" err="1"/>
              <a:t>专科</a:t>
            </a:r>
            <a:r>
              <a:rPr lang="en-US" altLang="zh-CN" dirty="0"/>
              <a:t>/</a:t>
            </a:r>
            <a:r>
              <a:rPr lang="zh-CN" altLang="en-US" dirty="0"/>
              <a:t>本科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临时抱佛脚"/>
          <p:cNvSpPr txBox="1"/>
          <p:nvPr/>
        </p:nvSpPr>
        <p:spPr>
          <a:xfrm>
            <a:off x="7542533" y="756320"/>
            <a:ext cx="8370554" cy="1647649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b">
            <a:normAutofit fontScale="97500"/>
          </a:bodyPr>
          <a:lstStyle>
            <a:lvl1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00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FZSJ-SNSDJW"/>
                <a:ea typeface="FZSJ-SNSDJW"/>
                <a:cs typeface="FZSJ-SNSDJW"/>
                <a:sym typeface="FZSJ-SNSDJW"/>
              </a:defRPr>
            </a:lvl1pPr>
            <a:lvl2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altLang="zh-CN" b="1" dirty="0"/>
              <a:t>1910</a:t>
            </a:r>
            <a:r>
              <a:rPr lang="zh-CN" altLang="en-US" b="1" dirty="0"/>
              <a:t>课程反馈</a:t>
            </a:r>
            <a:endParaRPr lang="zh-CN" altLang="en-US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873" y="-994806"/>
            <a:ext cx="5605580" cy="3502252"/>
          </a:xfrm>
          <a:prstGeom prst="rect">
            <a:avLst/>
          </a:prstGeom>
        </p:spPr>
      </p:pic>
      <p:pic>
        <p:nvPicPr>
          <p:cNvPr id="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543" y="3406951"/>
            <a:ext cx="7259099" cy="863806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453" y="2947375"/>
            <a:ext cx="9538715" cy="1022249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6" name="7794421faed8ac2ab8513490d46f5c44.png" descr="7794421faed8ac2ab8513490d46f5c4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128309">
            <a:off x="19705765" y="9804646"/>
            <a:ext cx="3493486" cy="34934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" name="图片 2" descr="手机屏幕截图&#10;&#10;描述已自动生成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5671" y="5252098"/>
            <a:ext cx="10206808" cy="4082723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66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矩形 6"/>
          <p:cNvSpPr/>
          <p:nvPr/>
        </p:nvSpPr>
        <p:spPr>
          <a:xfrm>
            <a:off x="16512301" y="2628674"/>
            <a:ext cx="7871702" cy="1069179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91438" rIns="91438" anchor="ctr"/>
          <a:lstStyle/>
          <a:p>
            <a:pPr defTabSz="1828800">
              <a:defRPr>
                <a:solidFill>
                  <a:srgbClr val="FFFFFF"/>
                </a:solidFill>
              </a:defRPr>
            </a:pPr>
            <a:endParaRPr sz="3600" b="0">
              <a:solidFill>
                <a:srgbClr val="FFFFFF"/>
              </a:solidFill>
              <a:latin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16" name="文本框 21"/>
          <p:cNvSpPr txBox="1"/>
          <p:nvPr/>
        </p:nvSpPr>
        <p:spPr>
          <a:xfrm>
            <a:off x="17664381" y="9575679"/>
            <a:ext cx="6227214" cy="646331"/>
          </a:xfrm>
          <a:prstGeom prst="rect">
            <a:avLst/>
          </a:prstGeom>
          <a:ln w="12700">
            <a:miter lim="400000"/>
          </a:ln>
        </p:spPr>
        <p:txBody>
          <a:bodyPr lIns="91438" rIns="91438">
            <a:spAutoFit/>
          </a:bodyPr>
          <a:lstStyle>
            <a:lvl1pPr>
              <a:defRPr b="1">
                <a:solidFill>
                  <a:srgbClr val="F1012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 algn="l" defTabSz="1828800"/>
            <a:r>
              <a:rPr sz="3600"/>
              <a:t>扫码进入微店，择需下单</a:t>
            </a:r>
            <a:endParaRPr sz="3600"/>
          </a:p>
        </p:txBody>
      </p:sp>
      <p:grpSp>
        <p:nvGrpSpPr>
          <p:cNvPr id="319" name="组合 3"/>
          <p:cNvGrpSpPr/>
          <p:nvPr/>
        </p:nvGrpSpPr>
        <p:grpSpPr>
          <a:xfrm>
            <a:off x="-47154" y="2628674"/>
            <a:ext cx="6327476" cy="10691792"/>
            <a:chOff x="0" y="0"/>
            <a:chExt cx="3163737" cy="5345895"/>
          </a:xfrm>
        </p:grpSpPr>
        <p:pic>
          <p:nvPicPr>
            <p:cNvPr id="317" name="图片 1" descr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0"/>
              <a:ext cx="3163738" cy="534589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318" name="圆角矩形 2"/>
            <p:cNvSpPr/>
            <p:nvPr/>
          </p:nvSpPr>
          <p:spPr>
            <a:xfrm>
              <a:off x="75756" y="242532"/>
              <a:ext cx="1060593" cy="288021"/>
            </a:xfrm>
            <a:prstGeom prst="roundRect">
              <a:avLst>
                <a:gd name="adj" fmla="val 16667"/>
              </a:avLst>
            </a:prstGeom>
            <a:noFill/>
            <a:ln w="57150" cap="flat">
              <a:solidFill>
                <a:srgbClr val="C00000"/>
              </a:solidFill>
              <a:prstDash val="solid"/>
              <a:miter lim="800000"/>
            </a:ln>
            <a:effectLst/>
          </p:spPr>
          <p:txBody>
            <a:bodyPr wrap="square" lIns="91438" tIns="91438" rIns="91438" bIns="91438" numCol="1" anchor="ctr">
              <a:noAutofit/>
            </a:bodyPr>
            <a:lstStyle/>
            <a:p>
              <a:pPr defTabSz="1828800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 sz="3600" b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endParaRPr>
            </a:p>
          </p:txBody>
        </p:sp>
      </p:grpSp>
      <p:pic>
        <p:nvPicPr>
          <p:cNvPr id="320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143" y="4417592"/>
            <a:ext cx="1214418" cy="106978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21" name="图片 11" descr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143" y="6405410"/>
            <a:ext cx="1214418" cy="106978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22" name="图片 12" descr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143" y="9040786"/>
            <a:ext cx="1214418" cy="106978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23" name="图片 13" descr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143" y="10784816"/>
            <a:ext cx="1214418" cy="106978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326" name="矩形 7"/>
          <p:cNvGrpSpPr/>
          <p:nvPr/>
        </p:nvGrpSpPr>
        <p:grpSpPr>
          <a:xfrm>
            <a:off x="17676694" y="3883430"/>
            <a:ext cx="5233964" cy="5111144"/>
            <a:chOff x="-1" y="0"/>
            <a:chExt cx="2616981" cy="2555571"/>
          </a:xfrm>
        </p:grpSpPr>
        <p:sp>
          <p:nvSpPr>
            <p:cNvPr id="324" name="矩形"/>
            <p:cNvSpPr/>
            <p:nvPr/>
          </p:nvSpPr>
          <p:spPr>
            <a:xfrm>
              <a:off x="-1" y="0"/>
              <a:ext cx="2616981" cy="2555571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91438" tIns="91438" rIns="91438" bIns="91438" numCol="1" anchor="ctr">
              <a:noAutofit/>
            </a:bodyPr>
            <a:lstStyle/>
            <a:p>
              <a:pPr defTabSz="1828800">
                <a:defRPr>
                  <a:solidFill>
                    <a:srgbClr val="FFFFFF"/>
                  </a:solidFill>
                </a:defRPr>
              </a:pPr>
              <a:endParaRPr sz="3600" b="0">
                <a:solidFill>
                  <a:srgbClr val="FFFFFF"/>
                </a:solidFill>
                <a:latin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25" name="放置老师个人…"/>
            <p:cNvSpPr txBox="1"/>
            <p:nvPr/>
          </p:nvSpPr>
          <p:spPr>
            <a:xfrm>
              <a:off x="-1" y="954621"/>
              <a:ext cx="2616981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91438" tIns="91438" rIns="91438" bIns="91438" numCol="1" anchor="ctr">
              <a:spAutoFit/>
            </a:bodyPr>
            <a:lstStyle/>
            <a:p>
              <a:pPr defTabSz="1828800">
                <a:defRPr>
                  <a:solidFill>
                    <a:srgbClr val="FFFFFF"/>
                  </a:solidFill>
                </a:defRPr>
              </a:pPr>
              <a:r>
                <a:rPr sz="3600" b="0">
                  <a:solidFill>
                    <a:srgbClr val="FFFFFF"/>
                  </a:solidFill>
                  <a:latin typeface="Helvetica"/>
                  <a:ea typeface="+mj-ea"/>
                  <a:cs typeface="+mj-cs"/>
                  <a:sym typeface="Helvetica"/>
                </a:rPr>
                <a:t>放置老师个人</a:t>
              </a:r>
              <a:endParaRPr sz="3600" b="0">
                <a:solidFill>
                  <a:srgbClr val="FFFFFF"/>
                </a:solidFill>
                <a:latin typeface="Helvetica"/>
                <a:ea typeface="+mj-ea"/>
                <a:cs typeface="+mj-cs"/>
                <a:sym typeface="Helvetica"/>
              </a:endParaRPr>
            </a:p>
            <a:p>
              <a:pPr defTabSz="1828800">
                <a:defRPr>
                  <a:solidFill>
                    <a:srgbClr val="FFFFFF"/>
                  </a:solidFill>
                </a:defRPr>
              </a:pPr>
              <a:r>
                <a:rPr sz="3600" b="0">
                  <a:solidFill>
                    <a:srgbClr val="FFFFFF"/>
                  </a:solidFill>
                  <a:latin typeface="Helvetica"/>
                  <a:ea typeface="+mj-ea"/>
                  <a:cs typeface="+mj-cs"/>
                  <a:sym typeface="Helvetica"/>
                </a:rPr>
                <a:t>分销微店二维码</a:t>
              </a:r>
              <a:endParaRPr sz="3600" b="0">
                <a:solidFill>
                  <a:srgbClr val="FFFFFF"/>
                </a:solidFill>
                <a:latin typeface="Helvetica"/>
                <a:ea typeface="+mj-ea"/>
                <a:cs typeface="+mj-cs"/>
                <a:sym typeface="Helvetica"/>
              </a:endParaRPr>
            </a:p>
          </p:txBody>
        </p:sp>
      </p:grpSp>
      <p:sp>
        <p:nvSpPr>
          <p:cNvPr id="327" name="文本框 8"/>
          <p:cNvSpPr txBox="1"/>
          <p:nvPr/>
        </p:nvSpPr>
        <p:spPr>
          <a:xfrm>
            <a:off x="17664380" y="10415483"/>
            <a:ext cx="5262975" cy="646331"/>
          </a:xfrm>
          <a:prstGeom prst="rect">
            <a:avLst/>
          </a:prstGeom>
          <a:ln w="12700">
            <a:miter lim="400000"/>
          </a:ln>
        </p:spPr>
        <p:txBody>
          <a:bodyPr wrap="none" lIns="91438" rIns="91438">
            <a:spAutoFit/>
          </a:bodyPr>
          <a:lstStyle>
            <a:lvl1pPr>
              <a:defRPr b="1">
                <a:solidFill>
                  <a:srgbClr val="07485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 algn="l" defTabSz="1828800"/>
            <a:r>
              <a:rPr sz="3600"/>
              <a:t>套装限量预约，先购先得</a:t>
            </a:r>
            <a:endParaRPr sz="3600"/>
          </a:p>
        </p:txBody>
      </p:sp>
      <p:pic>
        <p:nvPicPr>
          <p:cNvPr id="329" name="图片 5" descr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228" y="487413"/>
            <a:ext cx="16289924" cy="242641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" name="图片 4" descr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69" y="-35538"/>
            <a:ext cx="4073846" cy="162370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" name="图片 2" descr="商店的墙壁上有贴海报&#10;&#10;描述已自动生成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324" y="2628675"/>
            <a:ext cx="10198326" cy="10691791"/>
          </a:xfrm>
          <a:prstGeom prst="rect">
            <a:avLst/>
          </a:prstGeom>
        </p:spPr>
      </p:pic>
      <p:pic>
        <p:nvPicPr>
          <p:cNvPr id="7" name="图片 6" descr="图片包含 游戏机, 画&#10;&#10;描述已自动生成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9887" y="8826376"/>
            <a:ext cx="980260" cy="47002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686842" y="8823982"/>
            <a:ext cx="1015661" cy="461663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纸质版</a:t>
            </a:r>
            <a:endParaRPr kumimoji="0" lang="zh-CN" altLang="en-US" sz="24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  <p:pic>
        <p:nvPicPr>
          <p:cNvPr id="2" name="图片 1" descr="解超1321553579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660620" y="3813810"/>
            <a:ext cx="5249545" cy="5249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wipe/>
      </p:transition>
    </mc:Choice>
    <mc:Fallback>
      <p:transition spd="slow"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要考试了…"/>
          <p:cNvSpPr txBox="1">
            <a:spLocks noGrp="1"/>
          </p:cNvSpPr>
          <p:nvPr>
            <p:ph type="ctrTitle"/>
          </p:nvPr>
        </p:nvSpPr>
        <p:spPr>
          <a:xfrm>
            <a:off x="4502290" y="2655730"/>
            <a:ext cx="12947510" cy="360680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22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pPr>
            <a:r>
              <a:rPr dirty="0" err="1"/>
              <a:t>要考试了</a:t>
            </a:r>
            <a:endParaRPr dirty="0"/>
          </a:p>
        </p:txBody>
      </p:sp>
      <p:pic>
        <p:nvPicPr>
          <p:cNvPr id="120" name="5383a13d97e9d58eea4a5c5c31587a60.png" descr="5383a13d97e9d58eea4a5c5c31587a6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12525" y="8059736"/>
            <a:ext cx="5656264" cy="565626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要考试了…"/>
          <p:cNvSpPr txBox="1"/>
          <p:nvPr/>
        </p:nvSpPr>
        <p:spPr>
          <a:xfrm>
            <a:off x="4299090" y="6858000"/>
            <a:ext cx="13150710" cy="3826076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b">
            <a:normAutofit/>
          </a:bodyPr>
          <a:lstStyle>
            <a:lvl1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169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>
              <a:defRPr sz="22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pPr>
            <a:r>
              <a:rPr lang="zh-CN" altLang="en-US" sz="22000" dirty="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rPr>
              <a:t>紧不紧张</a:t>
            </a:r>
            <a:endParaRPr lang="zh-CN" altLang="en-US" sz="22000" dirty="0">
              <a:solidFill>
                <a:schemeClr val="accent1"/>
              </a:solidFill>
              <a:latin typeface="FZSJ-SNSDJW"/>
              <a:ea typeface="FZSJ-SNSDJW"/>
              <a:cs typeface="FZSJ-SNSDJW"/>
              <a:sym typeface="FZSJ-SNSDJW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873" y="-994806"/>
            <a:ext cx="5605580" cy="350225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44" name="二维饼图"/>
          <p:cNvGraphicFramePr/>
          <p:nvPr/>
        </p:nvGraphicFramePr>
        <p:xfrm>
          <a:off x="-484288" y="2553577"/>
          <a:ext cx="6843939" cy="6843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945" name="1000"/>
          <p:cNvSpPr txBox="1"/>
          <p:nvPr/>
        </p:nvSpPr>
        <p:spPr>
          <a:xfrm>
            <a:off x="1645367" y="5250058"/>
            <a:ext cx="2584629" cy="14509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>
              <a:defRPr sz="8600">
                <a:solidFill>
                  <a:srgbClr val="000000"/>
                </a:solidFill>
              </a:defRPr>
            </a:lvl1pPr>
          </a:lstStyle>
          <a:p>
            <a:r>
              <a:t>1000</a:t>
            </a:r>
          </a:p>
        </p:txBody>
      </p:sp>
      <p:sp>
        <p:nvSpPr>
          <p:cNvPr id="946" name="教材中有1000个知识点"/>
          <p:cNvSpPr txBox="1"/>
          <p:nvPr/>
        </p:nvSpPr>
        <p:spPr>
          <a:xfrm>
            <a:off x="268184" y="8247897"/>
            <a:ext cx="4790399" cy="2047876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>
            <a:spAutoFit/>
          </a:bodyPr>
          <a:lstStyle>
            <a:lvl1pPr>
              <a:defRPr sz="5400">
                <a:solidFill>
                  <a:srgbClr val="000000"/>
                </a:solidFill>
              </a:defRPr>
            </a:lvl1pPr>
          </a:lstStyle>
          <a:p>
            <a:r>
              <a:t>教材中有1000个知识点</a:t>
            </a:r>
          </a:p>
        </p:txBody>
      </p:sp>
      <p:graphicFrame>
        <p:nvGraphicFramePr>
          <p:cNvPr id="947" name="二维饼图"/>
          <p:cNvGraphicFramePr/>
          <p:nvPr/>
        </p:nvGraphicFramePr>
        <p:xfrm>
          <a:off x="4382985" y="2546698"/>
          <a:ext cx="6857695" cy="6857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48" name="600"/>
          <p:cNvSpPr txBox="1"/>
          <p:nvPr/>
        </p:nvSpPr>
        <p:spPr>
          <a:xfrm>
            <a:off x="6823150" y="5250058"/>
            <a:ext cx="1977365" cy="14509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>
              <a:defRPr sz="8600">
                <a:solidFill>
                  <a:srgbClr val="000000"/>
                </a:solidFill>
              </a:defRPr>
            </a:lvl1pPr>
          </a:lstStyle>
          <a:p>
            <a:r>
              <a:t>600</a:t>
            </a:r>
          </a:p>
        </p:txBody>
      </p:sp>
      <p:sp>
        <p:nvSpPr>
          <p:cNvPr id="949" name="考纲中只有600个知识点"/>
          <p:cNvSpPr txBox="1"/>
          <p:nvPr/>
        </p:nvSpPr>
        <p:spPr>
          <a:xfrm>
            <a:off x="5739159" y="8247897"/>
            <a:ext cx="4145347" cy="2047876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>
            <a:spAutoFit/>
          </a:bodyPr>
          <a:lstStyle>
            <a:lvl1pPr>
              <a:defRPr sz="5400">
                <a:solidFill>
                  <a:srgbClr val="000000"/>
                </a:solidFill>
              </a:defRPr>
            </a:lvl1pPr>
          </a:lstStyle>
          <a:p>
            <a:r>
              <a:t>考纲中只有600个知识点</a:t>
            </a:r>
          </a:p>
        </p:txBody>
      </p:sp>
      <p:graphicFrame>
        <p:nvGraphicFramePr>
          <p:cNvPr id="950" name="二维饼图"/>
          <p:cNvGraphicFramePr/>
          <p:nvPr/>
        </p:nvGraphicFramePr>
        <p:xfrm>
          <a:off x="9696172" y="2985733"/>
          <a:ext cx="5979625" cy="5979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51" name="300"/>
          <p:cNvSpPr txBox="1"/>
          <p:nvPr/>
        </p:nvSpPr>
        <p:spPr>
          <a:xfrm>
            <a:off x="11697302" y="5250058"/>
            <a:ext cx="1977365" cy="14509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>
              <a:defRPr sz="8600">
                <a:solidFill>
                  <a:srgbClr val="000000"/>
                </a:solidFill>
              </a:defRPr>
            </a:lvl1pPr>
          </a:lstStyle>
          <a:p>
            <a:r>
              <a:t>300</a:t>
            </a:r>
          </a:p>
        </p:txBody>
      </p:sp>
      <p:sp>
        <p:nvSpPr>
          <p:cNvPr id="952" name="核心知识点…"/>
          <p:cNvSpPr txBox="1"/>
          <p:nvPr/>
        </p:nvSpPr>
        <p:spPr>
          <a:xfrm>
            <a:off x="10613311" y="8247897"/>
            <a:ext cx="4145347" cy="2047876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>
            <a:spAutoFit/>
          </a:bodyPr>
          <a:lstStyle/>
          <a:p>
            <a:pPr>
              <a:defRPr sz="5400">
                <a:solidFill>
                  <a:srgbClr val="000000"/>
                </a:solidFill>
              </a:defRPr>
            </a:pPr>
            <a:r>
              <a:t>核心知识点</a:t>
            </a:r>
          </a:p>
          <a:p>
            <a:pPr>
              <a:defRPr sz="5400">
                <a:solidFill>
                  <a:srgbClr val="000000"/>
                </a:solidFill>
              </a:defRPr>
            </a:pPr>
            <a:r>
              <a:t>有300个</a:t>
            </a:r>
          </a:p>
        </p:txBody>
      </p:sp>
      <p:sp>
        <p:nvSpPr>
          <p:cNvPr id="953" name="高频考点…"/>
          <p:cNvSpPr txBox="1"/>
          <p:nvPr/>
        </p:nvSpPr>
        <p:spPr>
          <a:xfrm>
            <a:off x="15155257" y="8247897"/>
            <a:ext cx="4145348" cy="2047876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>
            <a:spAutoFit/>
          </a:bodyPr>
          <a:lstStyle/>
          <a:p>
            <a:pPr>
              <a:defRPr sz="5400">
                <a:solidFill>
                  <a:srgbClr val="000000"/>
                </a:solidFill>
              </a:defRPr>
            </a:pPr>
            <a:r>
              <a:t>高频考点</a:t>
            </a:r>
          </a:p>
          <a:p>
            <a:pPr>
              <a:defRPr sz="5400">
                <a:solidFill>
                  <a:srgbClr val="000000"/>
                </a:solidFill>
              </a:defRPr>
            </a:pPr>
            <a:r>
              <a:t>180个</a:t>
            </a:r>
          </a:p>
        </p:txBody>
      </p:sp>
      <p:graphicFrame>
        <p:nvGraphicFramePr>
          <p:cNvPr id="954" name="二维饼图"/>
          <p:cNvGraphicFramePr/>
          <p:nvPr/>
        </p:nvGraphicFramePr>
        <p:xfrm>
          <a:off x="14128974" y="2876590"/>
          <a:ext cx="6197913" cy="6197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55" name="180"/>
          <p:cNvSpPr txBox="1"/>
          <p:nvPr/>
        </p:nvSpPr>
        <p:spPr>
          <a:xfrm>
            <a:off x="16239249" y="5250058"/>
            <a:ext cx="1977365" cy="14509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>
              <a:defRPr sz="8600">
                <a:solidFill>
                  <a:srgbClr val="000000"/>
                </a:solidFill>
              </a:defRPr>
            </a:lvl1pPr>
          </a:lstStyle>
          <a:p>
            <a:r>
              <a:t>180</a:t>
            </a:r>
          </a:p>
        </p:txBody>
      </p:sp>
      <p:pic>
        <p:nvPicPr>
          <p:cNvPr id="16" name="5383a13d97e9d58eea4a5c5c31587a60.png" descr="5383a13d97e9d58eea4a5c5c31587a6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72961" y="-227356"/>
            <a:ext cx="3765350" cy="376535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873" y="-994806"/>
            <a:ext cx="5605580" cy="3502252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要考试了…"/>
          <p:cNvSpPr txBox="1">
            <a:spLocks noGrp="1"/>
          </p:cNvSpPr>
          <p:nvPr>
            <p:ph type="ctrTitle"/>
          </p:nvPr>
        </p:nvSpPr>
        <p:spPr>
          <a:xfrm>
            <a:off x="2654475" y="5124292"/>
            <a:ext cx="18427420" cy="231238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22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pPr>
            <a:r>
              <a:rPr lang="zh-CN" altLang="en-US" sz="12800" b="1" dirty="0">
                <a:solidFill>
                  <a:srgbClr val="E5941F"/>
                </a:solidFill>
              </a:rPr>
              <a:t>想要快速掌握</a:t>
            </a:r>
            <a:r>
              <a:rPr lang="zh-CN" altLang="en-US" sz="12800" b="1" dirty="0">
                <a:solidFill>
                  <a:srgbClr val="C00000"/>
                </a:solidFill>
              </a:rPr>
              <a:t>高频考点</a:t>
            </a:r>
            <a:endParaRPr sz="12800" b="1" dirty="0">
              <a:solidFill>
                <a:srgbClr val="C00000"/>
              </a:solidFill>
            </a:endParaRPr>
          </a:p>
        </p:txBody>
      </p:sp>
      <p:pic>
        <p:nvPicPr>
          <p:cNvPr id="120" name="5383a13d97e9d58eea4a5c5c31587a60.png" descr="5383a13d97e9d58eea4a5c5c31587a6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44020" y="8542422"/>
            <a:ext cx="5173578" cy="517357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873" y="-994806"/>
            <a:ext cx="5605580" cy="350225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7794421faed8ac2ab8513490d46f5c44.png" descr="7794421faed8ac2ab8513490d46f5c4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128309">
            <a:off x="17481357" y="2783507"/>
            <a:ext cx="6084382" cy="608438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25" name="临时抱佛脚"/>
          <p:cNvSpPr txBox="1">
            <a:spLocks noGrp="1"/>
          </p:cNvSpPr>
          <p:nvPr>
            <p:ph type="ctrTitle"/>
          </p:nvPr>
        </p:nvSpPr>
        <p:spPr>
          <a:xfrm>
            <a:off x="1999844" y="2763410"/>
            <a:ext cx="16362111" cy="355951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lvl1pPr>
          </a:lstStyle>
          <a:p>
            <a:r>
              <a:rPr sz="15300" b="1" dirty="0" err="1"/>
              <a:t>临时抱佛脚</a:t>
            </a:r>
            <a:endParaRPr sz="15300" b="1" dirty="0"/>
          </a:p>
        </p:txBody>
      </p:sp>
      <p:sp>
        <p:nvSpPr>
          <p:cNvPr id="126" name="班"/>
          <p:cNvSpPr txBox="1"/>
          <p:nvPr/>
        </p:nvSpPr>
        <p:spPr>
          <a:xfrm>
            <a:off x="14387330" y="2763410"/>
            <a:ext cx="3812377" cy="3559511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b">
            <a:normAutofit/>
          </a:bodyPr>
          <a:lstStyle>
            <a:lvl1pPr>
              <a:defRPr sz="22000" b="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lvl1pPr>
          </a:lstStyle>
          <a:p>
            <a:r>
              <a:rPr sz="15300" b="1" dirty="0" err="1"/>
              <a:t>班</a:t>
            </a:r>
            <a:endParaRPr sz="15300" b="1" dirty="0"/>
          </a:p>
        </p:txBody>
      </p:sp>
      <p:sp>
        <p:nvSpPr>
          <p:cNvPr id="127" name="考前抱大腿，考完不后悔！"/>
          <p:cNvSpPr txBox="1"/>
          <p:nvPr/>
        </p:nvSpPr>
        <p:spPr>
          <a:xfrm>
            <a:off x="2970212" y="9268168"/>
            <a:ext cx="18443576" cy="21494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/>
          <a:p>
            <a:pPr>
              <a:defRPr sz="12000" b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dirty="0" err="1"/>
              <a:t>考前抱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28"/>
                  </a:schemeClr>
                </a:solidFill>
              </a:rPr>
              <a:t>大腿</a:t>
            </a:r>
            <a:r>
              <a:rPr dirty="0" err="1"/>
              <a:t>，考完不后悔</a:t>
            </a:r>
            <a:r>
              <a:rPr dirty="0"/>
              <a:t>！</a:t>
            </a:r>
            <a:endParaRPr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873" y="-994806"/>
            <a:ext cx="5605580" cy="350225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7214" y="-558584"/>
            <a:ext cx="3943124" cy="2463584"/>
          </a:xfrm>
          <a:prstGeom prst="rect">
            <a:avLst/>
          </a:prstGeom>
        </p:spPr>
      </p:pic>
      <p:sp>
        <p:nvSpPr>
          <p:cNvPr id="5" name="临时抱佛脚"/>
          <p:cNvSpPr txBox="1"/>
          <p:nvPr/>
        </p:nvSpPr>
        <p:spPr>
          <a:xfrm>
            <a:off x="8653924" y="494828"/>
            <a:ext cx="7788672" cy="2259836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000" kern="1200">
                <a:solidFill>
                  <a:schemeClr val="accent1"/>
                </a:solidFill>
                <a:latin typeface="FZSJ-SNSDJW"/>
                <a:ea typeface="FZSJ-SNSDJW"/>
                <a:cs typeface="FZSJ-SNSDJW"/>
                <a:sym typeface="FZSJ-SNSDJW"/>
              </a:defRPr>
            </a:lvl1pPr>
          </a:lstStyle>
          <a:p>
            <a:pPr defTabSz="1828800">
              <a:lnSpc>
                <a:spcPct val="100000"/>
              </a:lnSpc>
            </a:pPr>
            <a:r>
              <a:rPr lang="zh-CN" altLang="en-US" sz="8800" dirty="0">
                <a:solidFill>
                  <a:srgbClr val="00A1FF"/>
                </a:solidFill>
              </a:rPr>
              <a:t>临时抱佛脚班</a:t>
            </a:r>
            <a:endParaRPr lang="zh-CN" altLang="en-US" sz="8800" dirty="0">
              <a:solidFill>
                <a:srgbClr val="00A1FF"/>
              </a:solidFill>
            </a:endParaRPr>
          </a:p>
        </p:txBody>
      </p:sp>
      <p:pic>
        <p:nvPicPr>
          <p:cNvPr id="6" name="7794421faed8ac2ab8513490d46f5c44.png" descr="7794421faed8ac2ab8513490d46f5c4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28309">
            <a:off x="19732994" y="9310942"/>
            <a:ext cx="3882868" cy="388286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7" name="矩形 6"/>
          <p:cNvSpPr/>
          <p:nvPr/>
        </p:nvSpPr>
        <p:spPr>
          <a:xfrm>
            <a:off x="1443379" y="3352601"/>
            <a:ext cx="1347106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hangingPunct="1"/>
            <a:r>
              <a:rPr lang="en-GB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A</a:t>
            </a:r>
            <a:r>
              <a:rPr lang="zh-CN" altLang="en-GB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套餐：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助学题库</a:t>
            </a:r>
            <a:r>
              <a:rPr lang="en-US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+6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小时超级补课（</a:t>
            </a:r>
            <a:r>
              <a:rPr lang="en-US" altLang="zh-CN" sz="4000" b="0" kern="12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199</a:t>
            </a:r>
            <a:r>
              <a:rPr lang="zh-CN" altLang="en-US" sz="4000" b="0" kern="12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元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）</a:t>
            </a:r>
            <a:endParaRPr lang="zh-CN" altLang="en-US" sz="4000" b="0" kern="1200" dirty="0">
              <a:solidFill>
                <a:prstClr val="black"/>
              </a:solidFill>
              <a:latin typeface="Songti SC" panose="02010600040101010101" pitchFamily="2" charset="-122"/>
              <a:ea typeface="Songti SC" panose="02010600040101010101" pitchFamily="2" charset="-122"/>
              <a:cs typeface="+mn-cs"/>
            </a:endParaRPr>
          </a:p>
          <a:p>
            <a:pPr algn="l" defTabSz="1828800" hangingPunct="1"/>
            <a:endParaRPr lang="zh-CN" altLang="en-US" sz="4000" b="0" kern="1200" dirty="0">
              <a:solidFill>
                <a:prstClr val="black"/>
              </a:solidFill>
              <a:latin typeface="Songti SC" panose="02010600040101010101" pitchFamily="2" charset="-122"/>
              <a:ea typeface="Songti SC" panose="02010600040101010101" pitchFamily="2" charset="-122"/>
              <a:cs typeface="+mn-cs"/>
            </a:endParaRPr>
          </a:p>
          <a:p>
            <a:pPr algn="l" defTabSz="1828800" hangingPunct="1"/>
            <a:r>
              <a:rPr lang="en-GB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B</a:t>
            </a:r>
            <a:r>
              <a:rPr lang="zh-CN" altLang="en-GB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套餐：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黄金卷</a:t>
            </a:r>
            <a:r>
              <a:rPr lang="en-US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+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助学题库</a:t>
            </a:r>
            <a:r>
              <a:rPr lang="en-US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+6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小时超级补课（</a:t>
            </a:r>
            <a:r>
              <a:rPr lang="en-US" altLang="zh-CN" sz="4000" b="0" kern="12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239</a:t>
            </a:r>
            <a:r>
              <a:rPr lang="zh-CN" altLang="en-US" sz="4000" b="0" kern="12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元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）</a:t>
            </a:r>
            <a:endParaRPr lang="zh-CN" altLang="en-US" sz="4000" b="0" kern="1200" dirty="0">
              <a:solidFill>
                <a:prstClr val="black"/>
              </a:solidFill>
              <a:latin typeface="Songti SC" panose="02010600040101010101" pitchFamily="2" charset="-122"/>
              <a:ea typeface="Songti SC" panose="02010600040101010101" pitchFamily="2" charset="-122"/>
              <a:cs typeface="+mn-cs"/>
            </a:endParaRPr>
          </a:p>
          <a:p>
            <a:pPr algn="l" defTabSz="1828800" hangingPunct="1"/>
            <a:endParaRPr lang="zh-CN" altLang="en-US" sz="4000" b="0" kern="1200" dirty="0">
              <a:solidFill>
                <a:prstClr val="black"/>
              </a:solidFill>
              <a:latin typeface="Songti SC" panose="02010600040101010101" pitchFamily="2" charset="-122"/>
              <a:ea typeface="Songti SC" panose="02010600040101010101" pitchFamily="2" charset="-122"/>
              <a:cs typeface="+mn-cs"/>
            </a:endParaRPr>
          </a:p>
          <a:p>
            <a:pPr algn="l" defTabSz="1828800" hangingPunct="1"/>
            <a:r>
              <a:rPr lang="en-GB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C</a:t>
            </a:r>
            <a:r>
              <a:rPr lang="zh-CN" altLang="en-GB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套餐：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教材</a:t>
            </a:r>
            <a:r>
              <a:rPr lang="en-US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+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助学题库</a:t>
            </a:r>
            <a:r>
              <a:rPr lang="en-US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+6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小时超级补课（</a:t>
            </a:r>
            <a:r>
              <a:rPr lang="en-US" altLang="zh-CN" sz="4000" b="0" kern="12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239</a:t>
            </a:r>
            <a:r>
              <a:rPr lang="zh-CN" altLang="en-US" sz="4000" b="0" kern="12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元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）</a:t>
            </a:r>
            <a:endParaRPr lang="zh-CN" altLang="en-US" sz="4000" b="0" kern="1200" dirty="0">
              <a:solidFill>
                <a:prstClr val="black"/>
              </a:solidFill>
              <a:latin typeface="Songti SC" panose="02010600040101010101" pitchFamily="2" charset="-122"/>
              <a:ea typeface="Songti SC" panose="02010600040101010101" pitchFamily="2" charset="-122"/>
              <a:cs typeface="+mn-cs"/>
            </a:endParaRPr>
          </a:p>
          <a:p>
            <a:pPr algn="l" defTabSz="1828800" hangingPunct="1"/>
            <a:endParaRPr lang="zh-CN" altLang="en-US" sz="4000" b="0" kern="1200" dirty="0">
              <a:solidFill>
                <a:prstClr val="black"/>
              </a:solidFill>
              <a:latin typeface="Songti SC" panose="02010600040101010101" pitchFamily="2" charset="-122"/>
              <a:ea typeface="Songti SC" panose="02010600040101010101" pitchFamily="2" charset="-122"/>
              <a:cs typeface="+mn-cs"/>
            </a:endParaRPr>
          </a:p>
          <a:p>
            <a:pPr algn="l" defTabSz="1828800" hangingPunct="1"/>
            <a:r>
              <a:rPr lang="en-GB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D</a:t>
            </a:r>
            <a:r>
              <a:rPr lang="zh-CN" altLang="en-GB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套餐：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教材</a:t>
            </a:r>
            <a:r>
              <a:rPr lang="en-US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+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黄金卷</a:t>
            </a:r>
            <a:r>
              <a:rPr lang="en-US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+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助学题库</a:t>
            </a:r>
            <a:r>
              <a:rPr lang="en-US" altLang="zh-CN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+6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小时超级补课（</a:t>
            </a:r>
            <a:r>
              <a:rPr lang="en-US" altLang="zh-CN" sz="4000" b="0" kern="12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269</a:t>
            </a:r>
            <a:r>
              <a:rPr lang="zh-CN" altLang="en-US" sz="4000" b="0" kern="12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元</a:t>
            </a:r>
            <a:r>
              <a:rPr lang="zh-CN" altLang="en-US" sz="4000" b="0" kern="1200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+mn-cs"/>
              </a:rPr>
              <a:t>）</a:t>
            </a:r>
            <a:endParaRPr lang="zh-CN" altLang="en-US" sz="4000" b="0" kern="1200" dirty="0">
              <a:solidFill>
                <a:prstClr val="black"/>
              </a:solidFill>
              <a:latin typeface="Songti SC" panose="02010600040101010101" pitchFamily="2" charset="-122"/>
              <a:ea typeface="Songti SC" panose="02010600040101010101" pitchFamily="2" charset="-122"/>
              <a:cs typeface="+mn-cs"/>
            </a:endParaRPr>
          </a:p>
        </p:txBody>
      </p:sp>
      <p:pic>
        <p:nvPicPr>
          <p:cNvPr id="8" name="图片 3" descr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114" y="8813518"/>
            <a:ext cx="4711276" cy="354789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9" name="文本框 5"/>
          <p:cNvSpPr txBox="1"/>
          <p:nvPr/>
        </p:nvSpPr>
        <p:spPr>
          <a:xfrm>
            <a:off x="5173196" y="12140698"/>
            <a:ext cx="3894011" cy="707886"/>
          </a:xfrm>
          <a:prstGeom prst="rect">
            <a:avLst/>
          </a:prstGeom>
          <a:ln w="12700">
            <a:miter lim="400000"/>
          </a:ln>
        </p:spPr>
        <p:txBody>
          <a:bodyPr wrap="none" lIns="91438" rIns="91438">
            <a:spAutoFit/>
          </a:bodyPr>
          <a:lstStyle/>
          <a:p>
            <a:pPr algn="l" defTabSz="1828800" hangingPunct="1">
              <a:defRPr sz="2200" b="1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sz="4000" kern="1200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黄金模拟10套卷</a:t>
            </a:r>
            <a:endParaRPr sz="4000" kern="1200" dirty="0">
              <a:solidFill>
                <a:srgbClr val="FFC00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pic>
        <p:nvPicPr>
          <p:cNvPr id="10" name="图片 1" descr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47" y="8035537"/>
            <a:ext cx="4696350" cy="469635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" name="文本框 4"/>
          <p:cNvSpPr txBox="1"/>
          <p:nvPr/>
        </p:nvSpPr>
        <p:spPr>
          <a:xfrm>
            <a:off x="583748" y="12121064"/>
            <a:ext cx="3775388" cy="707886"/>
          </a:xfrm>
          <a:prstGeom prst="rect">
            <a:avLst/>
          </a:prstGeom>
          <a:ln w="12700">
            <a:miter lim="400000"/>
          </a:ln>
        </p:spPr>
        <p:txBody>
          <a:bodyPr wrap="none" lIns="91438" rIns="91438">
            <a:spAutoFit/>
          </a:bodyPr>
          <a:lstStyle>
            <a:lvl1pPr>
              <a:defRPr sz="22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 algn="l" defTabSz="1828800" hangingPunct="1"/>
            <a:r>
              <a:rPr sz="4000" kern="1200" dirty="0">
                <a:solidFill>
                  <a:srgbClr val="FFC000"/>
                </a:solidFill>
              </a:rPr>
              <a:t>“</a:t>
            </a:r>
            <a:r>
              <a:rPr sz="4000" kern="1200" dirty="0" err="1">
                <a:solidFill>
                  <a:srgbClr val="FFC000"/>
                </a:solidFill>
              </a:rPr>
              <a:t>尚考通”教材</a:t>
            </a:r>
            <a:endParaRPr sz="4000" kern="1200" dirty="0">
              <a:solidFill>
                <a:srgbClr val="FFC000"/>
              </a:solidFill>
            </a:endParaRPr>
          </a:p>
        </p:txBody>
      </p:sp>
      <p:pic>
        <p:nvPicPr>
          <p:cNvPr id="12" name="图片 3" descr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6441" y="8949681"/>
            <a:ext cx="3811118" cy="327557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0402087" y="12140698"/>
            <a:ext cx="3578220" cy="707886"/>
          </a:xfrm>
          <a:prstGeom prst="rect">
            <a:avLst/>
          </a:prstGeom>
          <a:ln w="12700">
            <a:miter lim="400000"/>
          </a:ln>
        </p:spPr>
        <p:txBody>
          <a:bodyPr wrap="none" lIns="91438" rIns="91438">
            <a:spAutoFit/>
          </a:bodyPr>
          <a:lstStyle/>
          <a:p>
            <a:pPr algn="l" defTabSz="1828800" hangingPunct="1">
              <a:defRPr sz="2200" b="1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sz="4000" kern="1200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6</a:t>
            </a:r>
            <a:r>
              <a:rPr lang="zh-CN" altLang="en-US" sz="4000" kern="1200" dirty="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小时超级补课</a:t>
            </a:r>
            <a:endParaRPr sz="4000" kern="1200" dirty="0">
              <a:solidFill>
                <a:srgbClr val="FFC00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442596" y="3352601"/>
            <a:ext cx="7188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适合考前突击的同学（</a:t>
            </a:r>
            <a:r>
              <a:rPr kumimoji="1" lang="zh-CN" altLang="en-US" dirty="0">
                <a:solidFill>
                  <a:srgbClr val="00A1FF"/>
                </a:solidFill>
              </a:rPr>
              <a:t>已购买黄金卷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）</a:t>
            </a:r>
            <a:endParaRPr kumimoji="1"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6442596" y="4577003"/>
            <a:ext cx="57871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适合想多刷题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考前突击的同学</a:t>
            </a:r>
            <a:endParaRPr kumimoji="1"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6442596" y="5801405"/>
            <a:ext cx="61991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适合想巩固基础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考前突击的同学</a:t>
            </a:r>
            <a:endParaRPr kumimoji="1"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6440863" y="7088643"/>
            <a:ext cx="51283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适合想综合全面提升的同学</a:t>
            </a:r>
            <a:endParaRPr kumimoji="1"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66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图片 8" descr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169" y="-35538"/>
            <a:ext cx="4073846" cy="162370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70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20" y="1961658"/>
            <a:ext cx="22813212" cy="1022997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" name="图片 2" descr="图片包含 游戏机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091" y="6299199"/>
            <a:ext cx="21067845" cy="1497263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2375930" y="6858000"/>
            <a:ext cx="3874169" cy="851295"/>
          </a:xfrm>
          <a:prstGeom prst="roundRect">
            <a:avLst/>
          </a:prstGeom>
          <a:solidFill>
            <a:srgbClr val="00B0F0"/>
          </a:solidFill>
          <a:ln w="12700" cap="flat">
            <a:noFill/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4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尚考通教材</a:t>
            </a:r>
            <a:endParaRPr kumimoji="0" lang="zh-CN" altLang="en-US" sz="44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857938" y="6860078"/>
            <a:ext cx="3874169" cy="85129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 w="12700" cap="flat">
            <a:noFill/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4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助学题库</a:t>
            </a:r>
            <a:endParaRPr kumimoji="0" lang="zh-CN" altLang="en-US" sz="44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1339946" y="6857999"/>
            <a:ext cx="4482008" cy="85129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2700" cap="flat">
            <a:noFill/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4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黄金模拟十套卷</a:t>
            </a:r>
            <a:endParaRPr kumimoji="0" lang="zh-CN" altLang="en-US" sz="44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16429793" y="6857998"/>
            <a:ext cx="4482008" cy="851295"/>
          </a:xfrm>
          <a:prstGeom prst="roundRect">
            <a:avLst/>
          </a:prstGeom>
          <a:solidFill>
            <a:srgbClr val="00B050"/>
          </a:solidFill>
          <a:ln w="12700" cap="flat">
            <a:noFill/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4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6</a:t>
            </a:r>
            <a:r>
              <a:rPr kumimoji="0" lang="zh-CN" altLang="en-US" sz="44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小时超级补课</a:t>
            </a:r>
            <a:endParaRPr kumimoji="0" lang="zh-CN" altLang="en-US" sz="44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69" y="-35538"/>
            <a:ext cx="4073846" cy="162370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44" name="图片 1" descr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259" y="1385618"/>
            <a:ext cx="20825742" cy="520644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69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图片 5" descr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169" y="-35538"/>
            <a:ext cx="4073846" cy="162370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7" name="文本框 6"/>
          <p:cNvSpPr txBox="1"/>
          <p:nvPr/>
        </p:nvSpPr>
        <p:spPr>
          <a:xfrm>
            <a:off x="1804637" y="2291609"/>
            <a:ext cx="5016756" cy="156965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9600" i="0" u="none" strike="noStrike" cap="none" spc="0" normalizeH="0" baseline="0" dirty="0">
                <a:ln>
                  <a:noFill/>
                </a:ln>
                <a:solidFill>
                  <a:srgbClr val="FFCC11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助学题库</a:t>
            </a:r>
            <a:endParaRPr kumimoji="0" lang="zh-CN" altLang="en-US" sz="9600" i="0" u="none" strike="noStrike" cap="none" spc="0" normalizeH="0" baseline="0" dirty="0">
              <a:ln>
                <a:noFill/>
              </a:ln>
              <a:solidFill>
                <a:srgbClr val="FFCC11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03461" y="2824163"/>
            <a:ext cx="3170097" cy="8309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800" i="0" u="none" strike="noStrike" cap="none" spc="0" normalizeH="0" baseline="0" dirty="0">
                <a:ln>
                  <a:noFill/>
                </a:ln>
                <a:solidFill>
                  <a:srgbClr val="FFC714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（纸质版）</a:t>
            </a:r>
            <a:endParaRPr kumimoji="0" lang="zh-CN" altLang="en-US" sz="4800" i="0" u="none" strike="noStrike" cap="none" spc="0" normalizeH="0" baseline="0" dirty="0">
              <a:ln>
                <a:noFill/>
              </a:ln>
              <a:solidFill>
                <a:srgbClr val="FFC714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57165" y="5382466"/>
            <a:ext cx="12482062" cy="747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、一应俱全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科学总结近百门自考学科题库，热门专业必考科目一应俱全，精细化分类，打造自考题库宝典。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、选题精准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尚德学术中心针对学科知识点进行深入分析、研究，精准洞悉命题节奏，筛选出有代表性的习题，帮助考生摆脱题海，巩固自考知识点。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、真题演练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尚德学术中心汇总整理了近几年的真题题库，帮助考生了解命题思路，强化重点，把握答题的节奏。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、习题内容新</a:t>
            </a:r>
            <a:endParaRPr lang="zh-CN" altLang="zh-CN" kern="100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kern="100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题库紧随官方教材、考试大纲、时政要点不断更新，为考生查漏补缺提供最新习题</a:t>
            </a:r>
            <a:r>
              <a:rPr lang="zh-CN" altLang="zh-CN" dirty="0">
                <a:solidFill>
                  <a:schemeClr val="bg1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endParaRPr lang="zh-CN" altLang="en-US" dirty="0">
              <a:solidFill>
                <a:schemeClr val="bg1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9756" y="2824163"/>
            <a:ext cx="7647261" cy="860474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757165" y="4141688"/>
            <a:ext cx="48013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zh-CN" altLang="zh-CN" sz="3600" kern="100" dirty="0">
                <a:solidFill>
                  <a:srgbClr val="FFC714"/>
                </a:solidFill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四位一体自考通关秘籍</a:t>
            </a:r>
            <a:endParaRPr lang="zh-CN" altLang="zh-CN" sz="3600" kern="100" dirty="0">
              <a:solidFill>
                <a:srgbClr val="FFC714"/>
              </a:solidFill>
              <a:latin typeface="Songti SC" panose="02010600040101010101" pitchFamily="2" charset="-122"/>
              <a:ea typeface="Song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763347" y="11824332"/>
            <a:ext cx="3800077" cy="70788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i="0" u="none" strike="noStrike" cap="none" spc="0" normalizeH="0" baseline="0" dirty="0">
                <a:ln>
                  <a:noFill/>
                </a:ln>
                <a:solidFill>
                  <a:srgbClr val="FFC714"/>
                </a:solidFill>
                <a:effectLst/>
                <a:uFillTx/>
                <a:latin typeface="+mn-lt"/>
                <a:ea typeface="+mn-ea"/>
                <a:cs typeface="+mn-cs"/>
                <a:sym typeface="Calibri" panose="020F0502020204030204"/>
              </a:rPr>
              <a:t>预计四月初发货</a:t>
            </a:r>
            <a:endParaRPr kumimoji="0" lang="zh-CN" altLang="en-US" sz="4000" i="0" u="none" strike="noStrike" cap="none" spc="0" normalizeH="0" baseline="0" dirty="0">
              <a:ln>
                <a:noFill/>
              </a:ln>
              <a:solidFill>
                <a:srgbClr val="FFC714"/>
              </a:solidFill>
              <a:effectLst/>
              <a:uFillTx/>
              <a:latin typeface="+mn-lt"/>
              <a:ea typeface="+mn-ea"/>
              <a:cs typeface="+mn-cs"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凸显">
  <a:themeElements>
    <a:clrScheme name="凸显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凸显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凸显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1270</Words>
  <Application>WPS 演示</Application>
  <PresentationFormat>自定义</PresentationFormat>
  <Paragraphs>186</Paragraphs>
  <Slides>19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19</vt:i4>
      </vt:variant>
    </vt:vector>
  </HeadingPairs>
  <TitlesOfParts>
    <vt:vector size="43" baseType="lpstr">
      <vt:lpstr>Arial</vt:lpstr>
      <vt:lpstr>宋体</vt:lpstr>
      <vt:lpstr>Wingdings</vt:lpstr>
      <vt:lpstr>Helvetica Neue</vt:lpstr>
      <vt:lpstr>Helvetica Neue Medium</vt:lpstr>
      <vt:lpstr>Helvetica Neue Light</vt:lpstr>
      <vt:lpstr>Helvetica Neue Thin</vt:lpstr>
      <vt:lpstr>Segoe Print</vt:lpstr>
      <vt:lpstr>Helvetica Light</vt:lpstr>
      <vt:lpstr>Calibri</vt:lpstr>
      <vt:lpstr>Century Schoolbook</vt:lpstr>
      <vt:lpstr>Calibri Light</vt:lpstr>
      <vt:lpstr>Arial</vt:lpstr>
      <vt:lpstr>Heiti SC Medium</vt:lpstr>
      <vt:lpstr>FZSJ-SNSDJW</vt:lpstr>
      <vt:lpstr>微软雅黑</vt:lpstr>
      <vt:lpstr>Songti SC</vt:lpstr>
      <vt:lpstr>Times New Roman</vt:lpstr>
      <vt:lpstr>方正粗金陵简体</vt:lpstr>
      <vt:lpstr>Helvetica</vt:lpstr>
      <vt:lpstr>Arial Unicode MS</vt:lpstr>
      <vt:lpstr>White</vt:lpstr>
      <vt:lpstr>凸显</vt:lpstr>
      <vt:lpstr>Office 主题</vt:lpstr>
      <vt:lpstr>PowerPoint 演示文稿</vt:lpstr>
      <vt:lpstr>要考试了</vt:lpstr>
      <vt:lpstr>PowerPoint 演示文稿</vt:lpstr>
      <vt:lpstr>想要快速掌握高频考点</vt:lpstr>
      <vt:lpstr>临时抱佛脚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临时抱佛脚</vt:lpstr>
      <vt:lpstr>临时抱佛脚</vt:lpstr>
      <vt:lpstr>临时抱佛脚</vt:lpstr>
      <vt:lpstr>临时抱佛脚</vt:lpstr>
      <vt:lpstr>临时抱佛脚</vt:lpstr>
      <vt:lpstr>临时抱佛脚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要考试了  紧不紧张</dc:title>
  <dc:creator/>
  <cp:lastModifiedBy>解超</cp:lastModifiedBy>
  <cp:revision>73</cp:revision>
  <dcterms:created xsi:type="dcterms:W3CDTF">2020-04-07T08:46:00Z</dcterms:created>
  <dcterms:modified xsi:type="dcterms:W3CDTF">2020-05-07T09:25:51Z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